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68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80" r:id="rId17"/>
    <p:sldId id="278" r:id="rId18"/>
    <p:sldId id="279" r:id="rId19"/>
    <p:sldId id="281" r:id="rId20"/>
    <p:sldId id="282" r:id="rId21"/>
    <p:sldId id="283" r:id="rId22"/>
    <p:sldId id="284" r:id="rId23"/>
    <p:sldId id="285" r:id="rId24"/>
    <p:sldId id="287" r:id="rId25"/>
    <p:sldId id="286" r:id="rId26"/>
    <p:sldId id="288" r:id="rId27"/>
    <p:sldId id="289" r:id="rId28"/>
    <p:sldId id="290" r:id="rId29"/>
    <p:sldId id="291" r:id="rId30"/>
    <p:sldId id="293" r:id="rId31"/>
    <p:sldId id="29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39985" y="1365746"/>
            <a:ext cx="5518066" cy="2268559"/>
          </a:xfrm>
        </p:spPr>
        <p:txBody>
          <a:bodyPr/>
          <a:lstStyle/>
          <a:p>
            <a:r>
              <a:rPr lang="en-US" dirty="0" smtClean="0"/>
              <a:t>DINAMICA DE SISTEMAS</a:t>
            </a:r>
            <a:endParaRPr lang="es-B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53005" y="3829000"/>
            <a:ext cx="5357600" cy="1160213"/>
          </a:xfrm>
        </p:spPr>
        <p:txBody>
          <a:bodyPr/>
          <a:lstStyle/>
          <a:p>
            <a:r>
              <a:rPr lang="en-US" dirty="0" err="1" smtClean="0"/>
              <a:t>Docente</a:t>
            </a:r>
            <a:r>
              <a:rPr lang="en-US" dirty="0" smtClean="0"/>
              <a:t>: </a:t>
            </a:r>
            <a:r>
              <a:rPr lang="en-US" dirty="0" err="1" smtClean="0"/>
              <a:t>Ing</a:t>
            </a:r>
            <a:r>
              <a:rPr lang="en-US" dirty="0" smtClean="0"/>
              <a:t>. Tania Andrea Valero </a:t>
            </a:r>
            <a:r>
              <a:rPr lang="en-US" dirty="0" err="1" smtClean="0"/>
              <a:t>Malele</a:t>
            </a:r>
            <a:endParaRPr lang="es-BO" dirty="0"/>
          </a:p>
        </p:txBody>
      </p:sp>
      <p:sp>
        <p:nvSpPr>
          <p:cNvPr id="4" name="Rectángulo 3"/>
          <p:cNvSpPr/>
          <p:nvPr/>
        </p:nvSpPr>
        <p:spPr>
          <a:xfrm>
            <a:off x="2614635" y="3374605"/>
            <a:ext cx="5575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BO" sz="2400" dirty="0"/>
              <a:t>MODELOS DE DINÁMICA DE SISTEMAS </a:t>
            </a:r>
            <a:r>
              <a:rPr lang="es-BO" sz="2400" dirty="0" smtClean="0"/>
              <a:t>(FORMULACION</a:t>
            </a:r>
            <a:r>
              <a:rPr lang="es-BO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054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68326" y="1544281"/>
            <a:ext cx="9744776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68326" y="1911497"/>
            <a:ext cx="1013071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b="1" dirty="0" smtClean="0">
                <a:latin typeface="Arial-BoldMT"/>
              </a:rPr>
              <a:t>5.1.1 Estructura </a:t>
            </a:r>
            <a:r>
              <a:rPr lang="es-BO" b="1" dirty="0">
                <a:latin typeface="Arial-BoldMT"/>
              </a:rPr>
              <a:t>matemática de un modelo </a:t>
            </a:r>
            <a:r>
              <a:rPr lang="es-BO" b="1" dirty="0" smtClean="0">
                <a:latin typeface="Arial-BoldMT"/>
              </a:rPr>
              <a:t>DS</a:t>
            </a:r>
          </a:p>
          <a:p>
            <a:endParaRPr lang="es-BO" sz="1000" b="1" dirty="0" smtClean="0">
              <a:latin typeface="Arial-BoldMT"/>
            </a:endParaRPr>
          </a:p>
          <a:p>
            <a:pPr algn="just"/>
            <a:r>
              <a:rPr lang="es-BO" dirty="0"/>
              <a:t>La estructura matemática de un modelo de dinámica de sistemas es un </a:t>
            </a:r>
            <a:r>
              <a:rPr lang="es-BO" dirty="0" smtClean="0"/>
              <a:t>sistema de ecuaciones </a:t>
            </a:r>
            <a:r>
              <a:rPr lang="es-BO" dirty="0"/>
              <a:t>diferenciales. Pero en lugar de escribir directamente </a:t>
            </a:r>
            <a:r>
              <a:rPr lang="es-BO" dirty="0" smtClean="0"/>
              <a:t>las ecuaciones diferenciales</a:t>
            </a:r>
            <a:r>
              <a:rPr lang="es-BO" dirty="0"/>
              <a:t>, se escriben ecuaciones para cada uno de </a:t>
            </a:r>
            <a:r>
              <a:rPr lang="es-BO" dirty="0" smtClean="0"/>
              <a:t>los</a:t>
            </a:r>
            <a:r>
              <a:rPr lang="es-BO" dirty="0"/>
              <a:t> </a:t>
            </a:r>
            <a:r>
              <a:rPr lang="es-BO" dirty="0" smtClean="0"/>
              <a:t>símbolos </a:t>
            </a:r>
            <a:r>
              <a:rPr lang="es-BO" dirty="0"/>
              <a:t>vistos anteriormente, es decir para los niveles, los flujos, las </a:t>
            </a:r>
            <a:r>
              <a:rPr lang="es-BO" dirty="0" smtClean="0"/>
              <a:t>variables auxiliares</a:t>
            </a:r>
            <a:r>
              <a:rPr lang="es-BO" dirty="0"/>
              <a:t>, etc.</a:t>
            </a:r>
            <a:endParaRPr lang="en-US" dirty="0" smtClean="0">
              <a:latin typeface="Arial-BoldMT"/>
            </a:endParaRPr>
          </a:p>
          <a:p>
            <a:endParaRPr lang="en-US" dirty="0" smtClean="0">
              <a:latin typeface="Arial-BoldMT"/>
            </a:endParaRPr>
          </a:p>
          <a:p>
            <a:pPr algn="just"/>
            <a:r>
              <a:rPr lang="en-US" dirty="0" smtClean="0">
                <a:latin typeface="Arial-BoldMT"/>
              </a:rPr>
              <a:t>El </a:t>
            </a:r>
            <a:r>
              <a:rPr lang="en-US" dirty="0" err="1" smtClean="0">
                <a:latin typeface="Arial-BoldMT"/>
              </a:rPr>
              <a:t>modelo</a:t>
            </a:r>
            <a:r>
              <a:rPr lang="en-US" dirty="0" smtClean="0">
                <a:latin typeface="Arial-BoldMT"/>
              </a:rPr>
              <a:t> </a:t>
            </a:r>
            <a:r>
              <a:rPr lang="en-US" dirty="0" err="1" smtClean="0">
                <a:latin typeface="Arial-BoldMT"/>
              </a:rPr>
              <a:t>matematico</a:t>
            </a:r>
            <a:r>
              <a:rPr lang="en-US" dirty="0" smtClean="0">
                <a:latin typeface="Arial-BoldMT"/>
              </a:rPr>
              <a:t> que </a:t>
            </a:r>
            <a:r>
              <a:rPr lang="en-US" dirty="0" err="1" smtClean="0">
                <a:latin typeface="Arial-BoldMT"/>
              </a:rPr>
              <a:t>subyace</a:t>
            </a:r>
            <a:r>
              <a:rPr lang="en-US" dirty="0" smtClean="0">
                <a:latin typeface="Arial-BoldMT"/>
              </a:rPr>
              <a:t> a la </a:t>
            </a:r>
            <a:r>
              <a:rPr lang="en-US" dirty="0" err="1" smtClean="0">
                <a:latin typeface="Arial-BoldMT"/>
              </a:rPr>
              <a:t>dinamica</a:t>
            </a:r>
            <a:r>
              <a:rPr lang="en-US" dirty="0" smtClean="0">
                <a:latin typeface="Arial-BoldMT"/>
              </a:rPr>
              <a:t> de </a:t>
            </a:r>
            <a:r>
              <a:rPr lang="en-US" dirty="0" err="1" smtClean="0">
                <a:latin typeface="Arial-BoldMT"/>
              </a:rPr>
              <a:t>sistemas</a:t>
            </a:r>
            <a:r>
              <a:rPr lang="en-US" dirty="0">
                <a:latin typeface="Arial-BoldMT"/>
              </a:rPr>
              <a:t> </a:t>
            </a:r>
            <a:r>
              <a:rPr lang="en-US" dirty="0" err="1" smtClean="0">
                <a:latin typeface="Arial-BoldMT"/>
              </a:rPr>
              <a:t>tiene</a:t>
            </a:r>
            <a:r>
              <a:rPr lang="en-US" dirty="0" smtClean="0">
                <a:latin typeface="Arial-BoldMT"/>
              </a:rPr>
              <a:t> que </a:t>
            </a:r>
            <a:r>
              <a:rPr lang="en-US" dirty="0" err="1" smtClean="0">
                <a:latin typeface="Arial-BoldMT"/>
              </a:rPr>
              <a:t>ver</a:t>
            </a:r>
            <a:r>
              <a:rPr lang="en-US" dirty="0" smtClean="0">
                <a:latin typeface="Arial-BoldMT"/>
              </a:rPr>
              <a:t> </a:t>
            </a:r>
            <a:r>
              <a:rPr lang="en-US" dirty="0" err="1" smtClean="0">
                <a:latin typeface="Arial-BoldMT"/>
              </a:rPr>
              <a:t>principalmente</a:t>
            </a:r>
            <a:r>
              <a:rPr lang="en-US" dirty="0" smtClean="0">
                <a:latin typeface="Arial-BoldMT"/>
              </a:rPr>
              <a:t> con dos variables; con la variable de </a:t>
            </a:r>
            <a:r>
              <a:rPr lang="en-US" dirty="0" err="1" smtClean="0">
                <a:latin typeface="Arial-BoldMT"/>
              </a:rPr>
              <a:t>estado</a:t>
            </a:r>
            <a:r>
              <a:rPr lang="en-US" dirty="0" smtClean="0">
                <a:latin typeface="Arial-BoldMT"/>
              </a:rPr>
              <a:t> el </a:t>
            </a:r>
            <a:r>
              <a:rPr lang="en-US" dirty="0" err="1" smtClean="0">
                <a:latin typeface="Arial-BoldMT"/>
              </a:rPr>
              <a:t>nivel</a:t>
            </a:r>
            <a:r>
              <a:rPr lang="en-US" dirty="0" smtClean="0">
                <a:latin typeface="Arial-BoldMT"/>
              </a:rPr>
              <a:t> y con la variable de </a:t>
            </a:r>
            <a:r>
              <a:rPr lang="en-US" dirty="0" err="1" smtClean="0">
                <a:latin typeface="Arial-BoldMT"/>
              </a:rPr>
              <a:t>flujo</a:t>
            </a:r>
            <a:r>
              <a:rPr lang="en-US" dirty="0" smtClean="0">
                <a:latin typeface="Arial-BoldMT"/>
              </a:rPr>
              <a:t>. </a:t>
            </a:r>
            <a:r>
              <a:rPr lang="en-US" dirty="0" err="1" smtClean="0">
                <a:latin typeface="Arial-BoldMT"/>
              </a:rPr>
              <a:t>En</a:t>
            </a:r>
            <a:r>
              <a:rPr lang="en-US" dirty="0" smtClean="0">
                <a:latin typeface="Arial-BoldMT"/>
              </a:rPr>
              <a:t> el </a:t>
            </a:r>
            <a:r>
              <a:rPr lang="en-US" dirty="0" err="1" smtClean="0">
                <a:latin typeface="Arial-BoldMT"/>
              </a:rPr>
              <a:t>caso</a:t>
            </a:r>
            <a:r>
              <a:rPr lang="en-US" dirty="0" smtClean="0">
                <a:latin typeface="Arial-BoldMT"/>
              </a:rPr>
              <a:t> de la variable de </a:t>
            </a:r>
            <a:r>
              <a:rPr lang="en-US" dirty="0" err="1" smtClean="0">
                <a:latin typeface="Arial-BoldMT"/>
              </a:rPr>
              <a:t>estado</a:t>
            </a:r>
            <a:r>
              <a:rPr lang="en-US" dirty="0" smtClean="0">
                <a:latin typeface="Arial-BoldMT"/>
              </a:rPr>
              <a:t> </a:t>
            </a:r>
            <a:r>
              <a:rPr lang="en-US" dirty="0" err="1" smtClean="0">
                <a:latin typeface="Arial-BoldMT"/>
              </a:rPr>
              <a:t>es</a:t>
            </a:r>
            <a:r>
              <a:rPr lang="en-US" dirty="0" smtClean="0">
                <a:latin typeface="Arial-BoldMT"/>
              </a:rPr>
              <a:t> </a:t>
            </a:r>
            <a:r>
              <a:rPr lang="en-US" dirty="0" err="1" smtClean="0">
                <a:latin typeface="Arial-BoldMT"/>
              </a:rPr>
              <a:t>una</a:t>
            </a:r>
            <a:r>
              <a:rPr lang="en-US" dirty="0" smtClean="0">
                <a:latin typeface="Arial-BoldMT"/>
              </a:rPr>
              <a:t> </a:t>
            </a:r>
            <a:r>
              <a:rPr lang="en-US" dirty="0" err="1" smtClean="0">
                <a:latin typeface="Arial-BoldMT"/>
              </a:rPr>
              <a:t>representacion</a:t>
            </a:r>
            <a:r>
              <a:rPr lang="en-US" dirty="0" smtClean="0">
                <a:latin typeface="Arial-BoldMT"/>
              </a:rPr>
              <a:t> de </a:t>
            </a:r>
            <a:r>
              <a:rPr lang="en-US" dirty="0" err="1" smtClean="0">
                <a:latin typeface="Arial-BoldMT"/>
              </a:rPr>
              <a:t>una</a:t>
            </a:r>
            <a:r>
              <a:rPr lang="en-US" dirty="0" smtClean="0">
                <a:latin typeface="Arial-BoldMT"/>
              </a:rPr>
              <a:t> </a:t>
            </a:r>
            <a:r>
              <a:rPr lang="en-US" dirty="0" err="1" smtClean="0">
                <a:latin typeface="Arial-BoldMT"/>
              </a:rPr>
              <a:t>ecuacion</a:t>
            </a:r>
            <a:r>
              <a:rPr lang="en-US" dirty="0" smtClean="0">
                <a:latin typeface="Arial-BoldMT"/>
              </a:rPr>
              <a:t> integral, </a:t>
            </a:r>
            <a:r>
              <a:rPr lang="en-US" dirty="0" err="1" smtClean="0">
                <a:latin typeface="Arial-BoldMT"/>
              </a:rPr>
              <a:t>donde</a:t>
            </a:r>
            <a:r>
              <a:rPr lang="en-US" dirty="0" smtClean="0">
                <a:latin typeface="Arial-BoldMT"/>
              </a:rPr>
              <a:t> se </a:t>
            </a:r>
            <a:r>
              <a:rPr lang="en-US" dirty="0" err="1" smtClean="0">
                <a:latin typeface="Arial-BoldMT"/>
              </a:rPr>
              <a:t>tiene</a:t>
            </a:r>
            <a:r>
              <a:rPr lang="en-US" dirty="0" smtClean="0">
                <a:latin typeface="Arial-BoldMT"/>
              </a:rPr>
              <a:t> el valor para el </a:t>
            </a:r>
            <a:r>
              <a:rPr lang="en-US" dirty="0" err="1" smtClean="0">
                <a:latin typeface="Arial-BoldMT"/>
              </a:rPr>
              <a:t>tiempo</a:t>
            </a:r>
            <a:r>
              <a:rPr lang="en-US" dirty="0" smtClean="0">
                <a:latin typeface="Arial-BoldMT"/>
              </a:rPr>
              <a:t> t del </a:t>
            </a:r>
            <a:r>
              <a:rPr lang="en-US" dirty="0" err="1" smtClean="0">
                <a:latin typeface="Arial-BoldMT"/>
              </a:rPr>
              <a:t>nivel</a:t>
            </a:r>
            <a:r>
              <a:rPr lang="en-US" dirty="0" smtClean="0">
                <a:latin typeface="Arial-BoldMT"/>
              </a:rPr>
              <a:t> </a:t>
            </a:r>
            <a:r>
              <a:rPr lang="en-US" dirty="0" err="1" smtClean="0">
                <a:latin typeface="Arial-BoldMT"/>
              </a:rPr>
              <a:t>es</a:t>
            </a:r>
            <a:r>
              <a:rPr lang="en-US" dirty="0" smtClean="0">
                <a:latin typeface="Arial-BoldMT"/>
              </a:rPr>
              <a:t> </a:t>
            </a:r>
            <a:r>
              <a:rPr lang="en-US" dirty="0" err="1" smtClean="0">
                <a:latin typeface="Arial-BoldMT"/>
              </a:rPr>
              <a:t>igual</a:t>
            </a:r>
            <a:r>
              <a:rPr lang="en-US" dirty="0" smtClean="0">
                <a:latin typeface="Arial-BoldMT"/>
              </a:rPr>
              <a:t> al </a:t>
            </a:r>
            <a:r>
              <a:rPr lang="en-US" dirty="0" err="1" smtClean="0">
                <a:latin typeface="Arial-BoldMT"/>
              </a:rPr>
              <a:t>nivel</a:t>
            </a:r>
            <a:r>
              <a:rPr lang="en-US" dirty="0" smtClean="0">
                <a:latin typeface="Arial-BoldMT"/>
              </a:rPr>
              <a:t> anterior mas la integral de 0 a t del </a:t>
            </a:r>
            <a:r>
              <a:rPr lang="en-US" dirty="0" err="1" smtClean="0">
                <a:latin typeface="Arial-BoldMT"/>
              </a:rPr>
              <a:t>flujo</a:t>
            </a:r>
            <a:r>
              <a:rPr lang="en-US" dirty="0" smtClean="0">
                <a:latin typeface="Arial-BoldMT"/>
              </a:rPr>
              <a:t> de </a:t>
            </a:r>
            <a:r>
              <a:rPr lang="en-US" dirty="0" err="1" smtClean="0">
                <a:latin typeface="Arial-BoldMT"/>
              </a:rPr>
              <a:t>entrega</a:t>
            </a:r>
            <a:r>
              <a:rPr lang="en-US" dirty="0" smtClean="0">
                <a:latin typeface="Arial-BoldMT"/>
              </a:rPr>
              <a:t> </a:t>
            </a:r>
            <a:r>
              <a:rPr lang="en-US" dirty="0" err="1" smtClean="0">
                <a:latin typeface="Arial-BoldMT"/>
              </a:rPr>
              <a:t>menos</a:t>
            </a:r>
            <a:r>
              <a:rPr lang="en-US" dirty="0" smtClean="0">
                <a:latin typeface="Arial-BoldMT"/>
              </a:rPr>
              <a:t> el </a:t>
            </a:r>
            <a:r>
              <a:rPr lang="en-US" dirty="0" err="1" smtClean="0">
                <a:latin typeface="Arial-BoldMT"/>
              </a:rPr>
              <a:t>flujo</a:t>
            </a:r>
            <a:r>
              <a:rPr lang="en-US" dirty="0" smtClean="0">
                <a:latin typeface="Arial-BoldMT"/>
              </a:rPr>
              <a:t> de </a:t>
            </a:r>
            <a:r>
              <a:rPr lang="en-US" dirty="0" err="1" smtClean="0">
                <a:latin typeface="Arial-BoldMT"/>
              </a:rPr>
              <a:t>salida</a:t>
            </a:r>
            <a:r>
              <a:rPr lang="en-US" dirty="0" smtClean="0">
                <a:latin typeface="Arial-BoldMT"/>
              </a:rPr>
              <a:t> </a:t>
            </a:r>
            <a:r>
              <a:rPr lang="en-US" dirty="0" err="1" smtClean="0">
                <a:latin typeface="Arial-BoldMT"/>
              </a:rPr>
              <a:t>por</a:t>
            </a:r>
            <a:r>
              <a:rPr lang="en-US" dirty="0" smtClean="0">
                <a:latin typeface="Arial-BoldMT"/>
              </a:rPr>
              <a:t> la </a:t>
            </a:r>
            <a:r>
              <a:rPr lang="en-US" dirty="0" err="1" smtClean="0">
                <a:latin typeface="Arial-BoldMT"/>
              </a:rPr>
              <a:t>diferencial</a:t>
            </a:r>
            <a:r>
              <a:rPr lang="en-US" dirty="0" smtClean="0">
                <a:latin typeface="Arial-BoldMT"/>
              </a:rPr>
              <a:t> de </a:t>
            </a:r>
            <a:r>
              <a:rPr lang="en-US" dirty="0" err="1" smtClean="0">
                <a:latin typeface="Arial-BoldMT"/>
              </a:rPr>
              <a:t>tiempo</a:t>
            </a:r>
            <a:r>
              <a:rPr lang="en-US" dirty="0" smtClean="0">
                <a:latin typeface="Arial-BoldMT"/>
              </a:rPr>
              <a:t> </a:t>
            </a:r>
            <a:endParaRPr lang="es-B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86" y="5291967"/>
            <a:ext cx="3904493" cy="11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68326" y="1763492"/>
            <a:ext cx="9744776" cy="39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68326" y="2272595"/>
            <a:ext cx="101307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2000" b="1" dirty="0" smtClean="0">
                <a:latin typeface="Arial-BoldMT"/>
              </a:rPr>
              <a:t>5.1.1 Estructura </a:t>
            </a:r>
            <a:r>
              <a:rPr lang="es-BO" sz="2000" b="1" dirty="0">
                <a:latin typeface="Arial-BoldMT"/>
              </a:rPr>
              <a:t>matemática de un modelo </a:t>
            </a:r>
            <a:r>
              <a:rPr lang="es-BO" sz="2000" b="1" dirty="0" smtClean="0">
                <a:latin typeface="Arial-BoldMT"/>
              </a:rPr>
              <a:t>DS</a:t>
            </a:r>
          </a:p>
          <a:p>
            <a:endParaRPr lang="es-BO" sz="1000" b="1" dirty="0" smtClean="0">
              <a:latin typeface="Arial-BoldMT"/>
            </a:endParaRPr>
          </a:p>
          <a:p>
            <a:pPr algn="just"/>
            <a:r>
              <a:rPr lang="en-US" sz="2000" dirty="0" smtClean="0"/>
              <a:t>No se </a:t>
            </a:r>
            <a:r>
              <a:rPr lang="en-US" sz="2000" dirty="0" err="1" smtClean="0"/>
              <a:t>trabajara</a:t>
            </a:r>
            <a:r>
              <a:rPr lang="en-US" sz="2000" dirty="0" smtClean="0"/>
              <a:t> con la </a:t>
            </a:r>
            <a:r>
              <a:rPr lang="en-US" sz="2000" dirty="0" err="1" smtClean="0"/>
              <a:t>integracion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tal</a:t>
            </a:r>
            <a:r>
              <a:rPr lang="en-US" sz="2000" dirty="0" smtClean="0"/>
              <a:t>, </a:t>
            </a:r>
            <a:r>
              <a:rPr lang="en-US" sz="2000" dirty="0" err="1" smtClean="0"/>
              <a:t>sino</a:t>
            </a:r>
            <a:r>
              <a:rPr lang="en-US" sz="2000" dirty="0" smtClean="0"/>
              <a:t> </a:t>
            </a:r>
            <a:r>
              <a:rPr lang="en-US" sz="2000" dirty="0" err="1" smtClean="0"/>
              <a:t>vamos</a:t>
            </a:r>
            <a:r>
              <a:rPr lang="en-US" sz="2000" dirty="0" smtClean="0"/>
              <a:t> a </a:t>
            </a:r>
            <a:r>
              <a:rPr lang="en-US" sz="2000" dirty="0" err="1" smtClean="0"/>
              <a:t>trabajar</a:t>
            </a:r>
            <a:r>
              <a:rPr lang="en-US" sz="2000" dirty="0" smtClean="0"/>
              <a:t> con </a:t>
            </a:r>
            <a:r>
              <a:rPr lang="en-US" sz="2000" dirty="0" err="1" smtClean="0"/>
              <a:t>integracion</a:t>
            </a:r>
            <a:r>
              <a:rPr lang="en-US" sz="2000" dirty="0" smtClean="0"/>
              <a:t> </a:t>
            </a:r>
            <a:r>
              <a:rPr lang="en-US" sz="2000" dirty="0" err="1" smtClean="0"/>
              <a:t>numerica</a:t>
            </a:r>
            <a:r>
              <a:rPr lang="en-US" sz="2000" dirty="0" smtClean="0"/>
              <a:t>, </a:t>
            </a:r>
            <a:r>
              <a:rPr lang="en-US" sz="2000" dirty="0" err="1" smtClean="0"/>
              <a:t>pero</a:t>
            </a:r>
            <a:r>
              <a:rPr lang="en-US" sz="2000" dirty="0" smtClean="0"/>
              <a:t> la </a:t>
            </a:r>
            <a:r>
              <a:rPr lang="en-US" sz="2000" dirty="0" err="1" smtClean="0"/>
              <a:t>integracion</a:t>
            </a:r>
            <a:r>
              <a:rPr lang="en-US" sz="2000" dirty="0" smtClean="0"/>
              <a:t> </a:t>
            </a:r>
            <a:r>
              <a:rPr lang="en-US" sz="2000" dirty="0" err="1" smtClean="0"/>
              <a:t>numerica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mas simple de lo que </a:t>
            </a:r>
            <a:r>
              <a:rPr lang="en-US" sz="2000" dirty="0" err="1" smtClean="0"/>
              <a:t>parece</a:t>
            </a:r>
            <a:r>
              <a:rPr lang="en-US" sz="2000" dirty="0"/>
              <a:t>.</a:t>
            </a:r>
            <a:endParaRPr lang="es-BO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395" y="3764422"/>
            <a:ext cx="6396638" cy="70363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168414" y="4790329"/>
            <a:ext cx="100306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Al </a:t>
            </a:r>
            <a:r>
              <a:rPr lang="en-US" sz="2000" dirty="0" err="1" smtClean="0"/>
              <a:t>manejar</a:t>
            </a:r>
            <a:r>
              <a:rPr lang="en-US" sz="2000" dirty="0" smtClean="0"/>
              <a:t> </a:t>
            </a:r>
            <a:r>
              <a:rPr lang="en-US" sz="2000" dirty="0" err="1" smtClean="0"/>
              <a:t>integracion</a:t>
            </a:r>
            <a:r>
              <a:rPr lang="en-US" sz="2000" dirty="0" smtClean="0"/>
              <a:t> </a:t>
            </a:r>
            <a:r>
              <a:rPr lang="en-US" sz="2000" dirty="0" err="1" smtClean="0"/>
              <a:t>numerica</a:t>
            </a:r>
            <a:r>
              <a:rPr lang="en-US" sz="2000" dirty="0" smtClean="0"/>
              <a:t> lo que </a:t>
            </a:r>
            <a:r>
              <a:rPr lang="en-US" sz="2000" dirty="0" err="1" smtClean="0"/>
              <a:t>tenemos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que el </a:t>
            </a:r>
            <a:r>
              <a:rPr lang="en-US" sz="2000" dirty="0" err="1" smtClean="0"/>
              <a:t>nivel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un </a:t>
            </a:r>
            <a:r>
              <a:rPr lang="en-US" sz="2000" dirty="0" err="1" smtClean="0"/>
              <a:t>tiempo</a:t>
            </a:r>
            <a:r>
              <a:rPr lang="en-US" sz="2000" dirty="0" smtClean="0"/>
              <a:t> mas delta t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igual</a:t>
            </a:r>
            <a:r>
              <a:rPr lang="en-US" sz="2000" dirty="0" smtClean="0"/>
              <a:t> al </a:t>
            </a:r>
            <a:r>
              <a:rPr lang="en-US" sz="2000" dirty="0" err="1" smtClean="0"/>
              <a:t>nivel</a:t>
            </a:r>
            <a:r>
              <a:rPr lang="en-US" sz="2000" dirty="0" smtClean="0"/>
              <a:t> de un </a:t>
            </a:r>
            <a:r>
              <a:rPr lang="en-US" sz="2000" dirty="0" err="1" smtClean="0"/>
              <a:t>tiempo</a:t>
            </a:r>
            <a:r>
              <a:rPr lang="en-US" sz="2000" dirty="0" smtClean="0"/>
              <a:t> t mas el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entrada </a:t>
            </a:r>
            <a:r>
              <a:rPr lang="en-US" sz="2000" dirty="0" err="1" smtClean="0"/>
              <a:t>en</a:t>
            </a:r>
            <a:r>
              <a:rPr lang="en-US" sz="2000" dirty="0" smtClean="0"/>
              <a:t> el </a:t>
            </a:r>
            <a:r>
              <a:rPr lang="en-US" sz="2000" dirty="0" err="1" smtClean="0"/>
              <a:t>tiempo</a:t>
            </a:r>
            <a:r>
              <a:rPr lang="en-US" sz="2000" dirty="0" smtClean="0"/>
              <a:t> t </a:t>
            </a:r>
            <a:r>
              <a:rPr lang="en-US" sz="2000" dirty="0" err="1" smtClean="0"/>
              <a:t>menos</a:t>
            </a:r>
            <a:r>
              <a:rPr lang="en-US" sz="2000" dirty="0" smtClean="0"/>
              <a:t> el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</a:t>
            </a:r>
            <a:r>
              <a:rPr lang="en-US" sz="2000" dirty="0" err="1" smtClean="0"/>
              <a:t>salida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el </a:t>
            </a:r>
            <a:r>
              <a:rPr lang="en-US" sz="2000" dirty="0" err="1" smtClean="0"/>
              <a:t>tiempo</a:t>
            </a:r>
            <a:r>
              <a:rPr lang="en-US" sz="2000" dirty="0" smtClean="0"/>
              <a:t> t </a:t>
            </a:r>
            <a:r>
              <a:rPr lang="en-US" sz="2000" dirty="0" err="1" smtClean="0"/>
              <a:t>por</a:t>
            </a:r>
            <a:r>
              <a:rPr lang="en-US" sz="2000" dirty="0" smtClean="0"/>
              <a:t> delta t, </a:t>
            </a:r>
            <a:r>
              <a:rPr lang="en-US" sz="2000" dirty="0" err="1" smtClean="0"/>
              <a:t>esto</a:t>
            </a:r>
            <a:r>
              <a:rPr lang="en-US" sz="2000" dirty="0" smtClean="0"/>
              <a:t> </a:t>
            </a:r>
            <a:r>
              <a:rPr lang="en-US" sz="2000" dirty="0" err="1" smtClean="0"/>
              <a:t>hace</a:t>
            </a:r>
            <a:r>
              <a:rPr lang="en-US" sz="2000" dirty="0" smtClean="0"/>
              <a:t> que </a:t>
            </a:r>
            <a:r>
              <a:rPr lang="en-US" sz="2000" dirty="0" err="1" smtClean="0"/>
              <a:t>podamos</a:t>
            </a:r>
            <a:r>
              <a:rPr lang="en-US" sz="2000" dirty="0" smtClean="0"/>
              <a:t> </a:t>
            </a:r>
            <a:r>
              <a:rPr lang="en-US" sz="2000" dirty="0" err="1" smtClean="0"/>
              <a:t>manejar</a:t>
            </a:r>
            <a:r>
              <a:rPr lang="en-US" sz="2000" dirty="0" smtClean="0"/>
              <a:t> de </a:t>
            </a:r>
            <a:r>
              <a:rPr lang="en-US" sz="2000" dirty="0" err="1" smtClean="0"/>
              <a:t>manera</a:t>
            </a:r>
            <a:r>
              <a:rPr lang="en-US" sz="2000" dirty="0" smtClean="0"/>
              <a:t> mas simple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softwares</a:t>
            </a:r>
            <a:r>
              <a:rPr lang="en-US" sz="2000" dirty="0" smtClean="0"/>
              <a:t> de </a:t>
            </a:r>
            <a:r>
              <a:rPr lang="en-US" sz="2000" dirty="0" err="1" smtClean="0"/>
              <a:t>simulacion</a:t>
            </a:r>
            <a:r>
              <a:rPr lang="en-US" sz="2000" dirty="0" smtClean="0"/>
              <a:t>; que el </a:t>
            </a:r>
            <a:r>
              <a:rPr lang="en-US" sz="2000" dirty="0" err="1" smtClean="0"/>
              <a:t>nivel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un </a:t>
            </a:r>
            <a:r>
              <a:rPr lang="en-US" sz="2000" dirty="0" err="1" smtClean="0"/>
              <a:t>tiempo</a:t>
            </a:r>
            <a:r>
              <a:rPr lang="en-US" sz="2000" dirty="0" smtClean="0"/>
              <a:t> t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igual</a:t>
            </a:r>
            <a:r>
              <a:rPr lang="en-US" sz="2000" dirty="0" smtClean="0"/>
              <a:t> al </a:t>
            </a:r>
            <a:r>
              <a:rPr lang="en-US" sz="2000" dirty="0" err="1" smtClean="0"/>
              <a:t>nivel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un </a:t>
            </a:r>
            <a:r>
              <a:rPr lang="en-US" sz="2000" dirty="0" err="1" smtClean="0"/>
              <a:t>tiempo</a:t>
            </a:r>
            <a:r>
              <a:rPr lang="en-US" sz="2000" dirty="0" smtClean="0"/>
              <a:t> t </a:t>
            </a:r>
            <a:r>
              <a:rPr lang="en-US" sz="2000" dirty="0" err="1" smtClean="0"/>
              <a:t>menos</a:t>
            </a:r>
            <a:r>
              <a:rPr lang="en-US" sz="2000" dirty="0" smtClean="0"/>
              <a:t> 1 mas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flujos</a:t>
            </a:r>
            <a:r>
              <a:rPr lang="en-US" sz="2000" dirty="0" smtClean="0"/>
              <a:t> de entrada </a:t>
            </a:r>
            <a:r>
              <a:rPr lang="en-US" sz="2000" dirty="0" err="1" smtClean="0"/>
              <a:t>menos</a:t>
            </a:r>
            <a:r>
              <a:rPr lang="en-US" sz="2000" dirty="0" smtClean="0"/>
              <a:t>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flujos</a:t>
            </a:r>
            <a:r>
              <a:rPr lang="en-US" sz="2000" dirty="0" smtClean="0"/>
              <a:t> de </a:t>
            </a:r>
            <a:r>
              <a:rPr lang="en-US" sz="2000" dirty="0" err="1" smtClean="0"/>
              <a:t>salida</a:t>
            </a:r>
            <a:r>
              <a:rPr lang="en-US" sz="2000" dirty="0" smtClean="0"/>
              <a:t>.    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3102549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68326" y="1763492"/>
            <a:ext cx="9744776" cy="39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68326" y="2272595"/>
            <a:ext cx="101307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2000" b="1" dirty="0" smtClean="0">
                <a:latin typeface="Arial-BoldMT"/>
              </a:rPr>
              <a:t>5.1.1 Estructura </a:t>
            </a:r>
            <a:r>
              <a:rPr lang="es-BO" sz="2000" b="1" dirty="0">
                <a:latin typeface="Arial-BoldMT"/>
              </a:rPr>
              <a:t>matemática de un modelo </a:t>
            </a:r>
            <a:r>
              <a:rPr lang="es-BO" sz="2000" b="1" dirty="0" smtClean="0">
                <a:latin typeface="Arial-BoldMT"/>
              </a:rPr>
              <a:t>DS</a:t>
            </a:r>
          </a:p>
          <a:p>
            <a:endParaRPr lang="es-BO" sz="1000" b="1" dirty="0" smtClean="0">
              <a:latin typeface="Arial-BoldMT"/>
            </a:endParaRPr>
          </a:p>
          <a:p>
            <a:pPr algn="just"/>
            <a:r>
              <a:rPr lang="en-US" sz="2000" dirty="0" err="1" smtClean="0"/>
              <a:t>Otra</a:t>
            </a:r>
            <a:r>
              <a:rPr lang="en-US" sz="2000" dirty="0" smtClean="0"/>
              <a:t> </a:t>
            </a:r>
            <a:r>
              <a:rPr lang="en-US" sz="2000" dirty="0" err="1" smtClean="0"/>
              <a:t>ecuacion</a:t>
            </a:r>
            <a:r>
              <a:rPr lang="en-US" sz="2000" dirty="0" smtClean="0"/>
              <a:t> que se </a:t>
            </a:r>
            <a:r>
              <a:rPr lang="en-US" sz="2000" dirty="0" err="1" smtClean="0"/>
              <a:t>maneja</a:t>
            </a:r>
            <a:r>
              <a:rPr lang="en-US" sz="2000" dirty="0" smtClean="0"/>
              <a:t> </a:t>
            </a:r>
            <a:r>
              <a:rPr lang="en-US" sz="2000" dirty="0" err="1" smtClean="0"/>
              <a:t>bastante</a:t>
            </a:r>
            <a:r>
              <a:rPr lang="en-US" sz="2000" dirty="0" smtClean="0"/>
              <a:t> son las </a:t>
            </a:r>
            <a:r>
              <a:rPr lang="en-US" sz="2000" dirty="0" err="1" smtClean="0"/>
              <a:t>ecuaciones</a:t>
            </a:r>
            <a:r>
              <a:rPr lang="en-US" sz="2000" dirty="0" smtClean="0"/>
              <a:t> de </a:t>
            </a:r>
            <a:r>
              <a:rPr lang="en-US" sz="2000" dirty="0" err="1" smtClean="0"/>
              <a:t>flujo</a:t>
            </a:r>
            <a:r>
              <a:rPr lang="en-US" sz="2000" dirty="0" smtClean="0"/>
              <a:t> y </a:t>
            </a:r>
            <a:r>
              <a:rPr lang="en-US" sz="2000" dirty="0" err="1" smtClean="0"/>
              <a:t>veremos</a:t>
            </a:r>
            <a:r>
              <a:rPr lang="en-US" sz="2000" dirty="0" smtClean="0"/>
              <a:t> mas </a:t>
            </a:r>
            <a:r>
              <a:rPr lang="en-US" sz="2000" dirty="0" err="1" smtClean="0"/>
              <a:t>adelante</a:t>
            </a:r>
            <a:r>
              <a:rPr lang="en-US" sz="2000" dirty="0" smtClean="0"/>
              <a:t> que </a:t>
            </a:r>
            <a:r>
              <a:rPr lang="en-US" sz="2000" dirty="0" err="1" smtClean="0"/>
              <a:t>esto</a:t>
            </a:r>
            <a:r>
              <a:rPr lang="en-US" sz="2000" dirty="0" smtClean="0"/>
              <a:t> se resume a </a:t>
            </a:r>
            <a:r>
              <a:rPr lang="en-US" sz="2000" dirty="0" err="1" smtClean="0"/>
              <a:t>ecuaciones</a:t>
            </a:r>
            <a:r>
              <a:rPr lang="en-US" sz="2000" dirty="0" smtClean="0"/>
              <a:t> </a:t>
            </a:r>
            <a:r>
              <a:rPr lang="en-US" sz="2000" dirty="0" err="1" smtClean="0"/>
              <a:t>aritmeticas</a:t>
            </a:r>
            <a:r>
              <a:rPr lang="en-US" sz="2000" dirty="0" smtClean="0"/>
              <a:t>; o </a:t>
            </a:r>
            <a:r>
              <a:rPr lang="en-US" sz="2000" dirty="0" err="1" smtClean="0"/>
              <a:t>es</a:t>
            </a:r>
            <a:r>
              <a:rPr lang="en-US" sz="2000" dirty="0" smtClean="0"/>
              <a:t> la </a:t>
            </a:r>
            <a:r>
              <a:rPr lang="en-US" sz="2000" dirty="0" err="1" smtClean="0"/>
              <a:t>multiplicacion</a:t>
            </a:r>
            <a:r>
              <a:rPr lang="en-US" sz="2000" dirty="0" smtClean="0"/>
              <a:t> de </a:t>
            </a:r>
            <a:r>
              <a:rPr lang="en-US" sz="2000" dirty="0" err="1" smtClean="0"/>
              <a:t>algo</a:t>
            </a:r>
            <a:r>
              <a:rPr lang="en-US" sz="2000" dirty="0" smtClean="0"/>
              <a:t> o </a:t>
            </a:r>
            <a:r>
              <a:rPr lang="en-US" sz="2000" dirty="0" err="1" smtClean="0"/>
              <a:t>es</a:t>
            </a:r>
            <a:r>
              <a:rPr lang="en-US" sz="2000" dirty="0" smtClean="0"/>
              <a:t> la division de </a:t>
            </a:r>
            <a:r>
              <a:rPr lang="en-US" sz="2000" dirty="0" err="1" smtClean="0"/>
              <a:t>algo</a:t>
            </a:r>
            <a:r>
              <a:rPr lang="en-US" sz="2000" dirty="0" smtClean="0"/>
              <a:t>, de </a:t>
            </a: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manera</a:t>
            </a:r>
            <a:r>
              <a:rPr lang="en-US" sz="2000" dirty="0" smtClean="0"/>
              <a:t> se </a:t>
            </a:r>
            <a:r>
              <a:rPr lang="en-US" sz="2000" dirty="0" err="1" smtClean="0"/>
              <a:t>representa</a:t>
            </a:r>
            <a:r>
              <a:rPr lang="en-US" sz="2000" dirty="0" smtClean="0"/>
              <a:t> el </a:t>
            </a:r>
            <a:r>
              <a:rPr lang="en-US" sz="2000" dirty="0" err="1" smtClean="0"/>
              <a:t>flujo</a:t>
            </a:r>
            <a:r>
              <a:rPr lang="en-US" sz="2000" dirty="0" smtClean="0"/>
              <a:t> </a:t>
            </a:r>
            <a:r>
              <a:rPr lang="en-US" sz="2000" dirty="0" err="1" smtClean="0"/>
              <a:t>entrante</a:t>
            </a:r>
            <a:r>
              <a:rPr lang="en-US" sz="2000" dirty="0" smtClean="0"/>
              <a:t> o el </a:t>
            </a:r>
            <a:r>
              <a:rPr lang="en-US" sz="2000" dirty="0" err="1" smtClean="0"/>
              <a:t>flujo</a:t>
            </a:r>
            <a:r>
              <a:rPr lang="en-US" sz="2000" dirty="0" smtClean="0"/>
              <a:t> </a:t>
            </a:r>
            <a:r>
              <a:rPr lang="en-US" sz="2000" dirty="0" err="1" smtClean="0"/>
              <a:t>saliente</a:t>
            </a:r>
            <a:r>
              <a:rPr lang="en-US" sz="2000" dirty="0" smtClean="0"/>
              <a:t>. </a:t>
            </a:r>
            <a:endParaRPr lang="es-BO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23" y="4092012"/>
            <a:ext cx="4161749" cy="82285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33895" y="5256956"/>
            <a:ext cx="9370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hablamos</a:t>
            </a:r>
            <a:r>
              <a:rPr lang="en-US" dirty="0" smtClean="0"/>
              <a:t> de </a:t>
            </a:r>
            <a:r>
              <a:rPr lang="en-US" dirty="0" err="1" smtClean="0"/>
              <a:t>ecuaciones</a:t>
            </a:r>
            <a:r>
              <a:rPr lang="en-US" dirty="0" smtClean="0"/>
              <a:t> de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variables, 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a </a:t>
            </a:r>
            <a:r>
              <a:rPr lang="en-US" dirty="0" err="1" smtClean="0"/>
              <a:t>restringirnos</a:t>
            </a:r>
            <a:r>
              <a:rPr lang="en-US" dirty="0" smtClean="0"/>
              <a:t> a </a:t>
            </a:r>
            <a:r>
              <a:rPr lang="en-US" dirty="0" err="1" smtClean="0"/>
              <a:t>ecuaciones</a:t>
            </a:r>
            <a:r>
              <a:rPr lang="en-US" dirty="0" smtClean="0"/>
              <a:t> </a:t>
            </a:r>
            <a:r>
              <a:rPr lang="en-US" dirty="0" err="1" smtClean="0"/>
              <a:t>aritmeticas</a:t>
            </a:r>
            <a:r>
              <a:rPr lang="en-US" dirty="0" smtClean="0"/>
              <a:t>.  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52388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441216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Niveles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49472" y="2099477"/>
            <a:ext cx="45736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Los </a:t>
            </a:r>
            <a:r>
              <a:rPr lang="en-US" sz="2000" dirty="0" err="1" smtClean="0"/>
              <a:t>niveles</a:t>
            </a:r>
            <a:r>
              <a:rPr lang="en-US" sz="2000" dirty="0" smtClean="0"/>
              <a:t> son </a:t>
            </a:r>
            <a:r>
              <a:rPr lang="en-US" sz="2000" dirty="0" err="1" smtClean="0"/>
              <a:t>conocidos</a:t>
            </a:r>
            <a:r>
              <a:rPr lang="en-US" sz="2000" dirty="0" smtClean="0"/>
              <a:t> </a:t>
            </a:r>
            <a:r>
              <a:rPr lang="en-US" sz="2000" dirty="0" err="1" smtClean="0"/>
              <a:t>tambien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acumulaciones</a:t>
            </a:r>
            <a:r>
              <a:rPr lang="en-US" sz="2000" dirty="0" smtClean="0"/>
              <a:t> o variables de </a:t>
            </a:r>
            <a:r>
              <a:rPr lang="en-US" sz="2000" dirty="0" err="1" smtClean="0"/>
              <a:t>estado</a:t>
            </a:r>
            <a:r>
              <a:rPr lang="en-US" sz="2000" dirty="0" smtClean="0"/>
              <a:t>. Los </a:t>
            </a:r>
            <a:r>
              <a:rPr lang="en-US" sz="2000" dirty="0" err="1" smtClean="0"/>
              <a:t>niveles</a:t>
            </a:r>
            <a:r>
              <a:rPr lang="en-US" sz="2000" dirty="0" smtClean="0"/>
              <a:t> </a:t>
            </a:r>
            <a:r>
              <a:rPr lang="en-US" sz="2000" dirty="0" err="1" smtClean="0"/>
              <a:t>varian</a:t>
            </a:r>
            <a:r>
              <a:rPr lang="en-US" sz="2000" dirty="0" smtClean="0"/>
              <a:t> a </a:t>
            </a:r>
            <a:r>
              <a:rPr lang="en-US" sz="2000" dirty="0" err="1" smtClean="0"/>
              <a:t>traves</a:t>
            </a:r>
            <a:r>
              <a:rPr lang="en-US" sz="2000" dirty="0" smtClean="0"/>
              <a:t> de un </a:t>
            </a:r>
            <a:r>
              <a:rPr lang="en-US" sz="2000" dirty="0" err="1" smtClean="0"/>
              <a:t>periodo</a:t>
            </a:r>
            <a:r>
              <a:rPr lang="en-US" sz="2000" dirty="0" smtClean="0"/>
              <a:t> de </a:t>
            </a:r>
            <a:r>
              <a:rPr lang="en-US" sz="2000" dirty="0" err="1" smtClean="0"/>
              <a:t>tiempo</a:t>
            </a:r>
            <a:r>
              <a:rPr lang="en-US" sz="2000" dirty="0" smtClean="0"/>
              <a:t>. Los </a:t>
            </a:r>
            <a:r>
              <a:rPr lang="en-US" sz="2000" dirty="0" err="1" smtClean="0"/>
              <a:t>niveles</a:t>
            </a:r>
            <a:r>
              <a:rPr lang="en-US" sz="2000" dirty="0" smtClean="0"/>
              <a:t> </a:t>
            </a:r>
            <a:r>
              <a:rPr lang="en-US" sz="2000" dirty="0" err="1" smtClean="0"/>
              <a:t>cambian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funcion</a:t>
            </a:r>
            <a:r>
              <a:rPr lang="en-US" sz="2000" dirty="0" smtClean="0"/>
              <a:t> de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flujos</a:t>
            </a:r>
            <a:r>
              <a:rPr lang="en-US" sz="2000" dirty="0" smtClean="0"/>
              <a:t> o </a:t>
            </a:r>
            <a:r>
              <a:rPr lang="en-US" sz="2000" dirty="0" err="1" smtClean="0"/>
              <a:t>valvulas</a:t>
            </a:r>
            <a:r>
              <a:rPr lang="en-US" sz="2000" dirty="0" smtClean="0"/>
              <a:t> y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algunas</a:t>
            </a:r>
            <a:r>
              <a:rPr lang="en-US" sz="2000" dirty="0" smtClean="0"/>
              <a:t> </a:t>
            </a:r>
            <a:r>
              <a:rPr lang="en-US" sz="2000" dirty="0" err="1" smtClean="0"/>
              <a:t>ocasiones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variables auxiliaries. </a:t>
            </a:r>
            <a:endParaRPr lang="es-BO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503" y="2049284"/>
            <a:ext cx="6372519" cy="216562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49472" y="4346246"/>
            <a:ext cx="10287897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/>
              <a:t>En</a:t>
            </a:r>
            <a:r>
              <a:rPr lang="en-US" sz="2000" dirty="0" smtClean="0"/>
              <a:t> el </a:t>
            </a:r>
            <a:r>
              <a:rPr lang="en-US" sz="2000" dirty="0" err="1" smtClean="0"/>
              <a:t>grafico</a:t>
            </a:r>
            <a:r>
              <a:rPr lang="en-US" sz="2000" dirty="0" smtClean="0"/>
              <a:t> </a:t>
            </a:r>
            <a:r>
              <a:rPr lang="en-US" sz="2000" dirty="0" err="1" smtClean="0"/>
              <a:t>tenemos</a:t>
            </a:r>
            <a:r>
              <a:rPr lang="en-US" sz="2000" dirty="0" smtClean="0"/>
              <a:t> el </a:t>
            </a:r>
            <a:r>
              <a:rPr lang="en-US" sz="2000" dirty="0" err="1" smtClean="0"/>
              <a:t>simbolo</a:t>
            </a:r>
            <a:r>
              <a:rPr lang="en-US" sz="2000" dirty="0" smtClean="0"/>
              <a:t> del </a:t>
            </a:r>
            <a:r>
              <a:rPr lang="en-US" sz="2000" dirty="0" err="1" smtClean="0"/>
              <a:t>nivel</a:t>
            </a:r>
            <a:r>
              <a:rPr lang="en-US" sz="2000" dirty="0" smtClean="0"/>
              <a:t> y un </a:t>
            </a:r>
            <a:r>
              <a:rPr lang="en-US" sz="2000" dirty="0" err="1" smtClean="0"/>
              <a:t>ejemplo</a:t>
            </a:r>
            <a:r>
              <a:rPr lang="en-US" sz="2000" dirty="0" smtClean="0"/>
              <a:t>: </a:t>
            </a:r>
            <a:r>
              <a:rPr lang="en-US" sz="2000" dirty="0" err="1" smtClean="0"/>
              <a:t>Tenemos</a:t>
            </a:r>
            <a:r>
              <a:rPr lang="en-US" sz="2000" dirty="0" smtClean="0"/>
              <a:t> </a:t>
            </a:r>
            <a:r>
              <a:rPr lang="en-US" sz="2000" dirty="0" err="1" smtClean="0"/>
              <a:t>poblacion</a:t>
            </a:r>
            <a:r>
              <a:rPr lang="en-US" sz="2000" dirty="0" smtClean="0"/>
              <a:t> y un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entrada que </a:t>
            </a:r>
            <a:r>
              <a:rPr lang="en-US" sz="2000" dirty="0" err="1" smtClean="0"/>
              <a:t>podria</a:t>
            </a:r>
            <a:r>
              <a:rPr lang="en-US" sz="2000" dirty="0" smtClean="0"/>
              <a:t> </a:t>
            </a:r>
            <a:r>
              <a:rPr lang="en-US" sz="2000" dirty="0" err="1" smtClean="0"/>
              <a:t>ser</a:t>
            </a:r>
            <a:r>
              <a:rPr lang="en-US" sz="2000" dirty="0" smtClean="0"/>
              <a:t> </a:t>
            </a:r>
            <a:r>
              <a:rPr lang="en-US" sz="2000" dirty="0" err="1" smtClean="0"/>
              <a:t>nacimientos</a:t>
            </a:r>
            <a:r>
              <a:rPr lang="en-US" sz="2000" dirty="0" smtClean="0"/>
              <a:t> que </a:t>
            </a: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incrementando</a:t>
            </a:r>
            <a:r>
              <a:rPr lang="en-US" sz="2000" dirty="0" smtClean="0"/>
              <a:t> el valor de </a:t>
            </a:r>
            <a:r>
              <a:rPr lang="en-US" sz="2000" dirty="0" err="1" smtClean="0"/>
              <a:t>poblacion</a:t>
            </a:r>
            <a:r>
              <a:rPr lang="en-US" sz="2000" dirty="0" smtClean="0"/>
              <a:t>, la </a:t>
            </a:r>
            <a:r>
              <a:rPr lang="en-US" sz="2000" dirty="0" err="1" smtClean="0"/>
              <a:t>flecha</a:t>
            </a:r>
            <a:r>
              <a:rPr lang="en-US" sz="2000" dirty="0" smtClean="0"/>
              <a:t> del </a:t>
            </a:r>
            <a:r>
              <a:rPr lang="en-US" sz="2000" dirty="0" err="1" smtClean="0"/>
              <a:t>flujo</a:t>
            </a:r>
            <a:r>
              <a:rPr lang="en-US" sz="2000" dirty="0" smtClean="0"/>
              <a:t> </a:t>
            </a:r>
            <a:r>
              <a:rPr lang="en-US" sz="2000" dirty="0" err="1" smtClean="0"/>
              <a:t>representa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de entrada o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de </a:t>
            </a:r>
            <a:r>
              <a:rPr lang="en-US" sz="2000" dirty="0" err="1" smtClean="0"/>
              <a:t>salida</a:t>
            </a:r>
            <a:r>
              <a:rPr lang="en-US" sz="2000" dirty="0" smtClean="0"/>
              <a:t> y la </a:t>
            </a:r>
            <a:r>
              <a:rPr lang="en-US" sz="2000" dirty="0" err="1" smtClean="0"/>
              <a:t>representacion</a:t>
            </a:r>
            <a:r>
              <a:rPr lang="en-US" sz="2000" dirty="0" smtClean="0"/>
              <a:t> </a:t>
            </a:r>
            <a:r>
              <a:rPr lang="en-US" sz="2000" dirty="0" err="1" smtClean="0"/>
              <a:t>matematica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muestra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la </a:t>
            </a:r>
            <a:r>
              <a:rPr lang="en-US" sz="2000" dirty="0" err="1" smtClean="0"/>
              <a:t>imagen</a:t>
            </a:r>
            <a:r>
              <a:rPr lang="en-US" sz="2000" dirty="0" smtClean="0"/>
              <a:t>.</a:t>
            </a:r>
          </a:p>
          <a:p>
            <a:pPr algn="just"/>
            <a:endParaRPr lang="en-US" sz="500" dirty="0"/>
          </a:p>
          <a:p>
            <a:pPr algn="just"/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todo</a:t>
            </a:r>
            <a:r>
              <a:rPr lang="en-US" sz="2000" dirty="0" smtClean="0"/>
              <a:t> </a:t>
            </a:r>
            <a:r>
              <a:rPr lang="en-US" sz="2000" dirty="0" err="1" smtClean="0"/>
              <a:t>caso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</a:t>
            </a:r>
            <a:r>
              <a:rPr lang="en-US" sz="2000" dirty="0" err="1" smtClean="0"/>
              <a:t>solamente</a:t>
            </a:r>
            <a:r>
              <a:rPr lang="en-US" sz="2000" dirty="0" smtClean="0"/>
              <a:t> hay un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entrada, la </a:t>
            </a:r>
            <a:r>
              <a:rPr lang="en-US" sz="2000" dirty="0" err="1" smtClean="0"/>
              <a:t>ecuacion</a:t>
            </a:r>
            <a:r>
              <a:rPr lang="en-US" sz="2000" dirty="0" smtClean="0"/>
              <a:t> se </a:t>
            </a:r>
            <a:r>
              <a:rPr lang="en-US" sz="2000" dirty="0" err="1" smtClean="0"/>
              <a:t>restringira</a:t>
            </a:r>
            <a:r>
              <a:rPr lang="en-US" sz="2000" dirty="0" smtClean="0"/>
              <a:t> a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entrada,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hubiera</a:t>
            </a:r>
            <a:r>
              <a:rPr lang="en-US" sz="2000" dirty="0" smtClean="0"/>
              <a:t> un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</a:t>
            </a:r>
            <a:r>
              <a:rPr lang="en-US" sz="2000" dirty="0" err="1" smtClean="0"/>
              <a:t>salida</a:t>
            </a:r>
            <a:r>
              <a:rPr lang="en-US" sz="2000" dirty="0" smtClean="0"/>
              <a:t> se </a:t>
            </a:r>
            <a:r>
              <a:rPr lang="en-US" sz="2000" dirty="0" err="1" smtClean="0"/>
              <a:t>restaria</a:t>
            </a:r>
            <a:r>
              <a:rPr lang="en-US" sz="2000" dirty="0" smtClean="0"/>
              <a:t> el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</a:t>
            </a:r>
            <a:r>
              <a:rPr lang="en-US" sz="2000" dirty="0" err="1" smtClean="0"/>
              <a:t>salida</a:t>
            </a:r>
            <a:r>
              <a:rPr lang="en-US" sz="2000" dirty="0" smtClean="0"/>
              <a:t>. Si solo </a:t>
            </a:r>
            <a:r>
              <a:rPr lang="en-US" sz="2000" dirty="0" err="1" smtClean="0"/>
              <a:t>tenemos</a:t>
            </a:r>
            <a:r>
              <a:rPr lang="en-US" sz="2000" dirty="0" smtClean="0"/>
              <a:t>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</a:t>
            </a:r>
            <a:r>
              <a:rPr lang="en-US" sz="2000" dirty="0" err="1" smtClean="0"/>
              <a:t>salida</a:t>
            </a:r>
            <a:r>
              <a:rPr lang="en-US" sz="2000" dirty="0" smtClean="0"/>
              <a:t> </a:t>
            </a:r>
            <a:r>
              <a:rPr lang="en-US" sz="2000" dirty="0" err="1" smtClean="0"/>
              <a:t>entonces</a:t>
            </a:r>
            <a:r>
              <a:rPr lang="en-US" sz="2000" dirty="0" smtClean="0"/>
              <a:t> se </a:t>
            </a:r>
            <a:r>
              <a:rPr lang="en-US" sz="2000" dirty="0" err="1" smtClean="0"/>
              <a:t>tendria</a:t>
            </a:r>
            <a:r>
              <a:rPr lang="en-US" sz="2000" dirty="0" smtClean="0"/>
              <a:t> un </a:t>
            </a:r>
            <a:r>
              <a:rPr lang="en-US" sz="2000" dirty="0" err="1" smtClean="0"/>
              <a:t>signo</a:t>
            </a:r>
            <a:r>
              <a:rPr lang="en-US" sz="2000" dirty="0" smtClean="0"/>
              <a:t> </a:t>
            </a:r>
            <a:r>
              <a:rPr lang="en-US" sz="2000" dirty="0" err="1" smtClean="0"/>
              <a:t>menos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el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</a:t>
            </a:r>
            <a:r>
              <a:rPr lang="en-US" sz="2000" dirty="0" err="1" smtClean="0"/>
              <a:t>salida</a:t>
            </a:r>
            <a:r>
              <a:rPr lang="en-US" sz="2000" dirty="0" smtClean="0"/>
              <a:t> para t.  </a:t>
            </a:r>
          </a:p>
        </p:txBody>
      </p:sp>
    </p:spTree>
    <p:extLst>
      <p:ext uri="{BB962C8B-B14F-4D97-AF65-F5344CB8AC3E}">
        <p14:creationId xmlns:p14="http://schemas.microsoft.com/office/powerpoint/2010/main" val="65820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1" y="1264597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Flujos</a:t>
            </a:r>
            <a:endParaRPr lang="en-US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49471" y="1907469"/>
            <a:ext cx="51816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Los </a:t>
            </a:r>
            <a:r>
              <a:rPr lang="en-US" sz="2000" dirty="0" err="1" smtClean="0"/>
              <a:t>flujos</a:t>
            </a:r>
            <a:r>
              <a:rPr lang="en-US" sz="2000" dirty="0" smtClean="0"/>
              <a:t> o </a:t>
            </a:r>
            <a:r>
              <a:rPr lang="en-US" sz="2000" dirty="0" err="1" smtClean="0"/>
              <a:t>valvula</a:t>
            </a:r>
            <a:r>
              <a:rPr lang="en-US" sz="2000" dirty="0" smtClean="0"/>
              <a:t>,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tambien</a:t>
            </a:r>
            <a:r>
              <a:rPr lang="en-US" sz="2000" dirty="0" smtClean="0"/>
              <a:t> se les </a:t>
            </a:r>
            <a:r>
              <a:rPr lang="en-US" sz="2000" dirty="0" err="1" smtClean="0"/>
              <a:t>conoce</a:t>
            </a:r>
            <a:r>
              <a:rPr lang="en-US" sz="2000" dirty="0" smtClean="0"/>
              <a:t>, son variables que </a:t>
            </a:r>
            <a:r>
              <a:rPr lang="en-US" sz="2000" dirty="0" err="1" smtClean="0"/>
              <a:t>estan</a:t>
            </a:r>
            <a:r>
              <a:rPr lang="en-US" sz="2000" dirty="0" smtClean="0"/>
              <a:t> </a:t>
            </a:r>
            <a:r>
              <a:rPr lang="en-US" sz="2000" dirty="0" err="1" smtClean="0"/>
              <a:t>conectadas</a:t>
            </a:r>
            <a:r>
              <a:rPr lang="en-US" sz="2000" dirty="0" smtClean="0"/>
              <a:t> a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tuberia</a:t>
            </a:r>
            <a:r>
              <a:rPr lang="en-US" sz="2000" dirty="0" smtClean="0"/>
              <a:t> y son las que </a:t>
            </a:r>
            <a:r>
              <a:rPr lang="en-US" sz="2000" dirty="0" err="1" smtClean="0"/>
              <a:t>hacen</a:t>
            </a:r>
            <a:r>
              <a:rPr lang="en-US" sz="2000" dirty="0" smtClean="0"/>
              <a:t> que un </a:t>
            </a:r>
            <a:r>
              <a:rPr lang="en-US" sz="2000" dirty="0" err="1" smtClean="0"/>
              <a:t>nivel</a:t>
            </a:r>
            <a:r>
              <a:rPr lang="en-US" sz="2000" dirty="0" smtClean="0"/>
              <a:t> </a:t>
            </a:r>
            <a:r>
              <a:rPr lang="en-US" sz="2000" dirty="0" err="1" smtClean="0"/>
              <a:t>crezca</a:t>
            </a:r>
            <a:r>
              <a:rPr lang="en-US" sz="2000" dirty="0" smtClean="0"/>
              <a:t> o </a:t>
            </a:r>
            <a:r>
              <a:rPr lang="en-US" sz="2000" dirty="0" err="1" smtClean="0"/>
              <a:t>disminuya</a:t>
            </a:r>
            <a:r>
              <a:rPr lang="en-US" sz="2000" dirty="0" smtClean="0"/>
              <a:t> </a:t>
            </a:r>
            <a:r>
              <a:rPr lang="en-US" sz="2000" dirty="0" err="1" smtClean="0"/>
              <a:t>su</a:t>
            </a:r>
            <a:r>
              <a:rPr lang="en-US" sz="2000" dirty="0" smtClean="0"/>
              <a:t> valor. Los </a:t>
            </a:r>
            <a:r>
              <a:rPr lang="en-US" sz="2000" dirty="0" err="1" smtClean="0"/>
              <a:t>flujos</a:t>
            </a:r>
            <a:r>
              <a:rPr lang="en-US" sz="2000" dirty="0" smtClean="0"/>
              <a:t> se </a:t>
            </a:r>
            <a:r>
              <a:rPr lang="en-US" sz="2000" dirty="0" err="1" smtClean="0"/>
              <a:t>utilizan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niveles</a:t>
            </a:r>
            <a:r>
              <a:rPr lang="en-US" sz="2000" dirty="0" smtClean="0"/>
              <a:t> </a:t>
            </a:r>
            <a:r>
              <a:rPr lang="en-US" sz="2000" dirty="0" err="1" smtClean="0"/>
              <a:t>estan</a:t>
            </a:r>
            <a:r>
              <a:rPr lang="en-US" sz="2000" dirty="0" smtClean="0"/>
              <a:t> </a:t>
            </a:r>
            <a:r>
              <a:rPr lang="en-US" sz="2000" dirty="0" err="1" smtClean="0"/>
              <a:t>incrementandose</a:t>
            </a:r>
            <a:r>
              <a:rPr lang="en-US" sz="2000" dirty="0" smtClean="0"/>
              <a:t> (o </a:t>
            </a:r>
            <a:r>
              <a:rPr lang="en-US" sz="2000" dirty="0" err="1" smtClean="0"/>
              <a:t>disminuyendo</a:t>
            </a:r>
            <a:r>
              <a:rPr lang="en-US" sz="2000" dirty="0" smtClean="0"/>
              <a:t>)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particulas</a:t>
            </a:r>
            <a:r>
              <a:rPr lang="en-US" sz="2000" dirty="0" smtClean="0"/>
              <a:t> </a:t>
            </a:r>
            <a:r>
              <a:rPr lang="en-US" sz="2000" dirty="0" err="1" smtClean="0"/>
              <a:t>reales</a:t>
            </a:r>
            <a:r>
              <a:rPr lang="en-US" sz="2000" dirty="0" smtClean="0"/>
              <a:t> o </a:t>
            </a:r>
            <a:r>
              <a:rPr lang="en-US" sz="2000" dirty="0" err="1" smtClean="0"/>
              <a:t>concretas</a:t>
            </a:r>
            <a:r>
              <a:rPr lang="en-US" sz="2000" dirty="0" smtClean="0"/>
              <a:t>,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decir</a:t>
            </a:r>
            <a:r>
              <a:rPr lang="en-US" sz="2000" dirty="0" smtClean="0"/>
              <a:t> </a:t>
            </a:r>
            <a:r>
              <a:rPr lang="en-US" sz="2000" dirty="0" err="1" smtClean="0"/>
              <a:t>algo</a:t>
            </a:r>
            <a:r>
              <a:rPr lang="en-US" sz="2000" dirty="0" smtClean="0"/>
              <a:t> </a:t>
            </a: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siendo</a:t>
            </a:r>
            <a:r>
              <a:rPr lang="en-US" sz="2000" dirty="0" smtClean="0"/>
              <a:t> </a:t>
            </a:r>
            <a:r>
              <a:rPr lang="en-US" sz="2000" dirty="0" err="1" smtClean="0"/>
              <a:t>acumulado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dicho</a:t>
            </a:r>
            <a:r>
              <a:rPr lang="en-US" sz="2000" dirty="0" smtClean="0"/>
              <a:t> </a:t>
            </a:r>
            <a:r>
              <a:rPr lang="en-US" sz="2000" dirty="0" err="1" smtClean="0"/>
              <a:t>nivel</a:t>
            </a:r>
            <a:r>
              <a:rPr lang="en-US" sz="2000" dirty="0" smtClean="0"/>
              <a:t>. </a:t>
            </a:r>
            <a:endParaRPr lang="es-BO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607" y="1672697"/>
            <a:ext cx="5643435" cy="284779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46886" y="4708822"/>
            <a:ext cx="101055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Los </a:t>
            </a:r>
            <a:r>
              <a:rPr lang="en-US" sz="2000" dirty="0" err="1" smtClean="0"/>
              <a:t>flujos</a:t>
            </a:r>
            <a:r>
              <a:rPr lang="en-US" sz="2000" dirty="0" smtClean="0"/>
              <a:t> se </a:t>
            </a:r>
            <a:r>
              <a:rPr lang="en-US" sz="2000" dirty="0" err="1" smtClean="0"/>
              <a:t>pueden</a:t>
            </a:r>
            <a:r>
              <a:rPr lang="en-US" sz="2000" dirty="0" smtClean="0"/>
              <a:t> </a:t>
            </a:r>
            <a:r>
              <a:rPr lang="en-US" sz="2000" dirty="0" err="1" smtClean="0"/>
              <a:t>controlar</a:t>
            </a:r>
            <a:r>
              <a:rPr lang="en-US" sz="2000" dirty="0" smtClean="0"/>
              <a:t> con variables </a:t>
            </a:r>
            <a:r>
              <a:rPr lang="en-US" sz="2000" dirty="0" err="1" smtClean="0"/>
              <a:t>adicionales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ej</a:t>
            </a:r>
            <a:r>
              <a:rPr lang="en-US" sz="2000" dirty="0" smtClean="0"/>
              <a:t>. Se </a:t>
            </a: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manejando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variable o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constante</a:t>
            </a:r>
            <a:r>
              <a:rPr lang="en-US" sz="2000" dirty="0" smtClean="0"/>
              <a:t> K y se </a:t>
            </a:r>
            <a:r>
              <a:rPr lang="en-US" sz="2000" dirty="0" err="1" smtClean="0"/>
              <a:t>tiene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realimentacion</a:t>
            </a:r>
            <a:r>
              <a:rPr lang="en-US" sz="2000" dirty="0" smtClean="0"/>
              <a:t> de </a:t>
            </a:r>
            <a:r>
              <a:rPr lang="en-US" sz="2000" dirty="0" err="1" smtClean="0"/>
              <a:t>poblacion</a:t>
            </a:r>
            <a:r>
              <a:rPr lang="en-US" sz="2000" dirty="0" smtClean="0"/>
              <a:t>, </a:t>
            </a:r>
            <a:r>
              <a:rPr lang="en-US" sz="2000" dirty="0" err="1" smtClean="0"/>
              <a:t>toda</a:t>
            </a:r>
            <a:r>
              <a:rPr lang="en-US" sz="2000" dirty="0"/>
              <a:t> </a:t>
            </a:r>
            <a:r>
              <a:rPr lang="en-US" sz="2000" dirty="0" err="1" smtClean="0"/>
              <a:t>ecuacion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dinamica</a:t>
            </a:r>
            <a:r>
              <a:rPr lang="en-US" sz="2000" dirty="0" smtClean="0"/>
              <a:t> de </a:t>
            </a:r>
            <a:r>
              <a:rPr lang="en-US" sz="2000" dirty="0" err="1" smtClean="0"/>
              <a:t>sistemas</a:t>
            </a:r>
            <a:r>
              <a:rPr lang="en-US" sz="2000" dirty="0" smtClean="0"/>
              <a:t>, </a:t>
            </a:r>
            <a:r>
              <a:rPr lang="en-US" sz="2000" dirty="0" err="1" smtClean="0"/>
              <a:t>tiene</a:t>
            </a:r>
            <a:r>
              <a:rPr lang="en-US" sz="2000" dirty="0" smtClean="0"/>
              <a:t> que verse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funcion</a:t>
            </a:r>
            <a:r>
              <a:rPr lang="en-US" sz="2000" dirty="0" smtClean="0"/>
              <a:t> de que variables </a:t>
            </a:r>
            <a:r>
              <a:rPr lang="en-US" sz="2000" dirty="0" err="1" smtClean="0"/>
              <a:t>estan</a:t>
            </a:r>
            <a:r>
              <a:rPr lang="en-US" sz="2000" dirty="0" smtClean="0"/>
              <a:t> </a:t>
            </a:r>
            <a:r>
              <a:rPr lang="en-US" sz="2000" dirty="0" err="1" smtClean="0"/>
              <a:t>ingresando</a:t>
            </a:r>
            <a:r>
              <a:rPr lang="en-US" sz="2000" dirty="0" smtClean="0"/>
              <a:t> a la variable que </a:t>
            </a:r>
            <a:r>
              <a:rPr lang="en-US" sz="2000" dirty="0" err="1" smtClean="0"/>
              <a:t>queremos</a:t>
            </a:r>
            <a:r>
              <a:rPr lang="en-US" sz="2000" dirty="0" smtClean="0"/>
              <a:t> </a:t>
            </a:r>
            <a:r>
              <a:rPr lang="en-US" sz="2000" dirty="0" err="1" smtClean="0"/>
              <a:t>representar</a:t>
            </a:r>
            <a:r>
              <a:rPr lang="en-US" sz="2000" dirty="0" smtClean="0"/>
              <a:t> la </a:t>
            </a:r>
            <a:r>
              <a:rPr lang="en-US" sz="2000" dirty="0" err="1" smtClean="0"/>
              <a:t>ecuacion</a:t>
            </a:r>
            <a:r>
              <a:rPr lang="en-US" sz="2000" dirty="0" smtClean="0"/>
              <a:t>;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caso</a:t>
            </a:r>
            <a:r>
              <a:rPr lang="en-US" sz="2000" dirty="0" smtClean="0"/>
              <a:t> </a:t>
            </a:r>
            <a:r>
              <a:rPr lang="en-US" sz="2000" dirty="0" err="1" smtClean="0"/>
              <a:t>tenemos</a:t>
            </a:r>
            <a:r>
              <a:rPr lang="en-US" sz="2000" dirty="0" smtClean="0"/>
              <a:t> un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entrada y </a:t>
            </a:r>
            <a:r>
              <a:rPr lang="en-US" sz="2000" dirty="0" err="1" smtClean="0"/>
              <a:t>existen</a:t>
            </a:r>
            <a:r>
              <a:rPr lang="en-US" sz="2000" dirty="0" smtClean="0"/>
              <a:t> 2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que </a:t>
            </a:r>
            <a:r>
              <a:rPr lang="en-US" sz="2000" dirty="0" err="1" smtClean="0"/>
              <a:t>ingresan</a:t>
            </a:r>
            <a:r>
              <a:rPr lang="en-US" sz="2000" dirty="0" smtClean="0"/>
              <a:t>, la </a:t>
            </a:r>
            <a:r>
              <a:rPr lang="en-US" sz="2000" dirty="0" err="1" smtClean="0"/>
              <a:t>poblacion</a:t>
            </a:r>
            <a:r>
              <a:rPr lang="en-US" sz="2000" dirty="0" smtClean="0"/>
              <a:t> y </a:t>
            </a:r>
            <a:r>
              <a:rPr lang="en-US" sz="2000" dirty="0" err="1" smtClean="0"/>
              <a:t>una</a:t>
            </a:r>
            <a:r>
              <a:rPr lang="en-US" sz="2000" dirty="0" smtClean="0"/>
              <a:t> constant K, </a:t>
            </a:r>
            <a:r>
              <a:rPr lang="en-US" sz="2000" dirty="0" err="1" smtClean="0"/>
              <a:t>entonces</a:t>
            </a:r>
            <a:r>
              <a:rPr lang="en-US" sz="2000" dirty="0" smtClean="0"/>
              <a:t> la </a:t>
            </a:r>
            <a:r>
              <a:rPr lang="en-US" sz="2000" dirty="0" err="1" smtClean="0"/>
              <a:t>ecuacion</a:t>
            </a:r>
            <a:r>
              <a:rPr lang="en-US" sz="2000" dirty="0" smtClean="0"/>
              <a:t> sera </a:t>
            </a:r>
            <a:r>
              <a:rPr lang="en-US" sz="2000" dirty="0" err="1" smtClean="0"/>
              <a:t>poblacion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la constant k. 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2747106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271947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Auxiliares</a:t>
            </a:r>
            <a:endParaRPr lang="en-US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49472" y="1922372"/>
            <a:ext cx="100647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/>
              <a:t>Una</a:t>
            </a:r>
            <a:r>
              <a:rPr lang="en-US" sz="2000" dirty="0" smtClean="0"/>
              <a:t> variable </a:t>
            </a:r>
            <a:r>
              <a:rPr lang="en-US" sz="2000" dirty="0" err="1" smtClean="0"/>
              <a:t>auxiliar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aquella</a:t>
            </a:r>
            <a:r>
              <a:rPr lang="en-US" sz="2000" dirty="0" smtClean="0"/>
              <a:t> que </a:t>
            </a:r>
            <a:r>
              <a:rPr lang="en-US" sz="2000" dirty="0" err="1" smtClean="0"/>
              <a:t>realiza</a:t>
            </a:r>
            <a:r>
              <a:rPr lang="en-US" sz="2000" dirty="0" smtClean="0"/>
              <a:t> </a:t>
            </a:r>
            <a:r>
              <a:rPr lang="en-US" sz="2000" dirty="0" err="1" smtClean="0"/>
              <a:t>calculos</a:t>
            </a:r>
            <a:r>
              <a:rPr lang="en-US" sz="2000" dirty="0" smtClean="0"/>
              <a:t> </a:t>
            </a:r>
            <a:r>
              <a:rPr lang="en-US" sz="2000" dirty="0" err="1" smtClean="0"/>
              <a:t>auxiliares</a:t>
            </a:r>
            <a:r>
              <a:rPr lang="en-US" sz="2000" dirty="0" smtClean="0"/>
              <a:t>. Las variables </a:t>
            </a:r>
            <a:r>
              <a:rPr lang="en-US" sz="2000" dirty="0" err="1" smtClean="0"/>
              <a:t>auxiliares</a:t>
            </a:r>
            <a:r>
              <a:rPr lang="en-US" sz="2000" dirty="0" smtClean="0"/>
              <a:t> se </a:t>
            </a:r>
            <a:r>
              <a:rPr lang="en-US" sz="2000" dirty="0" err="1" smtClean="0"/>
              <a:t>introducen</a:t>
            </a:r>
            <a:r>
              <a:rPr lang="en-US" sz="2000" dirty="0" smtClean="0"/>
              <a:t> al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para </a:t>
            </a:r>
            <a:r>
              <a:rPr lang="en-US" sz="2000" dirty="0" err="1" smtClean="0"/>
              <a:t>dar</a:t>
            </a:r>
            <a:r>
              <a:rPr lang="en-US" sz="2000" dirty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mayor </a:t>
            </a:r>
            <a:r>
              <a:rPr lang="en-US" sz="2000" dirty="0" err="1" smtClean="0"/>
              <a:t>claridad</a:t>
            </a:r>
            <a:r>
              <a:rPr lang="en-US" sz="2000" dirty="0" smtClean="0"/>
              <a:t> de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pasos</a:t>
            </a:r>
            <a:r>
              <a:rPr lang="en-US" sz="2000" dirty="0" smtClean="0"/>
              <a:t> que se </a:t>
            </a:r>
            <a:r>
              <a:rPr lang="en-US" sz="2000" dirty="0" err="1" smtClean="0"/>
              <a:t>llevan</a:t>
            </a:r>
            <a:r>
              <a:rPr lang="en-US" sz="2000" dirty="0" smtClean="0"/>
              <a:t> a </a:t>
            </a:r>
            <a:r>
              <a:rPr lang="en-US" sz="2000" dirty="0" err="1" smtClean="0"/>
              <a:t>cabo</a:t>
            </a:r>
            <a:r>
              <a:rPr lang="en-US" sz="2000" dirty="0" smtClean="0"/>
              <a:t> para </a:t>
            </a:r>
            <a:r>
              <a:rPr lang="en-US" sz="2000" dirty="0" err="1" smtClean="0"/>
              <a:t>hacer</a:t>
            </a:r>
            <a:r>
              <a:rPr lang="en-US" sz="2000" dirty="0"/>
              <a:t>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calculos</a:t>
            </a:r>
            <a:r>
              <a:rPr lang="en-US" sz="2000" dirty="0" smtClean="0"/>
              <a:t> que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resultado</a:t>
            </a:r>
            <a:r>
              <a:rPr lang="en-US" sz="2000" dirty="0" smtClean="0"/>
              <a:t> </a:t>
            </a:r>
            <a:r>
              <a:rPr lang="en-US" sz="2000" dirty="0" err="1" smtClean="0"/>
              <a:t>cambios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las variables de </a:t>
            </a:r>
            <a:r>
              <a:rPr lang="en-US" sz="2000" dirty="0" err="1" smtClean="0"/>
              <a:t>nivel</a:t>
            </a:r>
            <a:r>
              <a:rPr lang="en-US" sz="2000" dirty="0" smtClean="0"/>
              <a:t>.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muchas</a:t>
            </a:r>
            <a:r>
              <a:rPr lang="en-US" sz="2000" dirty="0" smtClean="0"/>
              <a:t> </a:t>
            </a:r>
            <a:r>
              <a:rPr lang="en-US" sz="2000" dirty="0" err="1" smtClean="0"/>
              <a:t>ocasiones</a:t>
            </a:r>
            <a:r>
              <a:rPr lang="en-US" sz="2000" dirty="0" smtClean="0"/>
              <a:t> las variables </a:t>
            </a:r>
            <a:r>
              <a:rPr lang="en-US" sz="2000" dirty="0" err="1" smtClean="0"/>
              <a:t>auxiliares</a:t>
            </a:r>
            <a:r>
              <a:rPr lang="en-US" sz="2000" dirty="0" smtClean="0"/>
              <a:t> </a:t>
            </a:r>
            <a:r>
              <a:rPr lang="en-US" sz="2000" dirty="0" err="1" smtClean="0"/>
              <a:t>determinan</a:t>
            </a:r>
            <a:r>
              <a:rPr lang="en-US" sz="2000" dirty="0" smtClean="0"/>
              <a:t> el valor de </a:t>
            </a:r>
            <a:r>
              <a:rPr lang="en-US" sz="2000" dirty="0" err="1" smtClean="0"/>
              <a:t>una</a:t>
            </a:r>
            <a:r>
              <a:rPr lang="en-US" sz="2000" dirty="0" smtClean="0"/>
              <a:t> variable de </a:t>
            </a:r>
            <a:r>
              <a:rPr lang="en-US" sz="2000" dirty="0" err="1" smtClean="0"/>
              <a:t>flujo</a:t>
            </a:r>
            <a:r>
              <a:rPr lang="en-US" sz="2000" dirty="0" smtClean="0"/>
              <a:t> y la variable de </a:t>
            </a:r>
            <a:r>
              <a:rPr lang="en-US" sz="2000" dirty="0" err="1" smtClean="0"/>
              <a:t>flujo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la que </a:t>
            </a:r>
            <a:r>
              <a:rPr lang="en-US" sz="2000" dirty="0" err="1" smtClean="0"/>
              <a:t>determina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comporta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variable de </a:t>
            </a:r>
            <a:r>
              <a:rPr lang="en-US" sz="2000" dirty="0" err="1" smtClean="0"/>
              <a:t>nivel</a:t>
            </a:r>
            <a:r>
              <a:rPr lang="en-US" sz="2000" dirty="0" smtClean="0"/>
              <a:t>. De </a:t>
            </a:r>
            <a:r>
              <a:rPr lang="en-US" sz="2000" dirty="0" err="1" smtClean="0"/>
              <a:t>vez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, las variables auxiliaries </a:t>
            </a:r>
            <a:r>
              <a:rPr lang="en-US" sz="2000" dirty="0" err="1" smtClean="0"/>
              <a:t>llevan</a:t>
            </a:r>
            <a:r>
              <a:rPr lang="en-US" sz="2000" dirty="0" smtClean="0"/>
              <a:t> a </a:t>
            </a:r>
            <a:r>
              <a:rPr lang="en-US" sz="2000" dirty="0" err="1" smtClean="0"/>
              <a:t>cabo</a:t>
            </a:r>
            <a:r>
              <a:rPr lang="en-US" sz="2000" dirty="0" smtClean="0"/>
              <a:t> </a:t>
            </a:r>
            <a:r>
              <a:rPr lang="en-US" sz="2000" dirty="0" err="1" smtClean="0"/>
              <a:t>calculos</a:t>
            </a:r>
            <a:r>
              <a:rPr lang="en-US" sz="2000" dirty="0" smtClean="0"/>
              <a:t> que </a:t>
            </a:r>
            <a:r>
              <a:rPr lang="en-US" sz="2000" dirty="0" err="1" smtClean="0"/>
              <a:t>determinan</a:t>
            </a:r>
            <a:r>
              <a:rPr lang="en-US" sz="2000" dirty="0" smtClean="0"/>
              <a:t> </a:t>
            </a:r>
            <a:r>
              <a:rPr lang="en-US" sz="2000" dirty="0" err="1" smtClean="0"/>
              <a:t>directamente</a:t>
            </a:r>
            <a:r>
              <a:rPr lang="en-US" sz="2000" dirty="0" smtClean="0"/>
              <a:t> el </a:t>
            </a:r>
            <a:r>
              <a:rPr lang="en-US" sz="2000" dirty="0" err="1" smtClean="0"/>
              <a:t>comportamiento</a:t>
            </a:r>
            <a:r>
              <a:rPr lang="en-US" sz="2000" dirty="0" smtClean="0"/>
              <a:t> de un </a:t>
            </a:r>
            <a:r>
              <a:rPr lang="en-US" sz="2000" dirty="0" err="1" smtClean="0"/>
              <a:t>nivel</a:t>
            </a:r>
            <a:r>
              <a:rPr lang="en-US" sz="2000" dirty="0" smtClean="0"/>
              <a:t>,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estos</a:t>
            </a:r>
            <a:r>
              <a:rPr lang="en-US" sz="2000" dirty="0" smtClean="0"/>
              <a:t> </a:t>
            </a:r>
            <a:r>
              <a:rPr lang="en-US" sz="2000" dirty="0" err="1" smtClean="0"/>
              <a:t>casos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no </a:t>
            </a:r>
            <a:r>
              <a:rPr lang="en-US" sz="2000" dirty="0" err="1" smtClean="0"/>
              <a:t>tiene</a:t>
            </a:r>
            <a:r>
              <a:rPr lang="en-US" sz="2000" dirty="0" smtClean="0"/>
              <a:t> mucho </a:t>
            </a:r>
            <a:r>
              <a:rPr lang="en-US" sz="2000" dirty="0" err="1" smtClean="0"/>
              <a:t>sentido</a:t>
            </a:r>
            <a:r>
              <a:rPr lang="en-US" sz="2000" dirty="0" smtClean="0"/>
              <a:t> la </a:t>
            </a:r>
            <a:r>
              <a:rPr lang="en-US" sz="2000" dirty="0" err="1" smtClean="0"/>
              <a:t>utilizacion</a:t>
            </a:r>
            <a:r>
              <a:rPr lang="en-US" sz="2000" dirty="0" smtClean="0"/>
              <a:t> de </a:t>
            </a:r>
            <a:r>
              <a:rPr lang="en-US" sz="2000" dirty="0" err="1" smtClean="0"/>
              <a:t>flujos</a:t>
            </a:r>
            <a:r>
              <a:rPr lang="en-US" sz="2000" dirty="0" smtClean="0"/>
              <a:t>, </a:t>
            </a:r>
            <a:r>
              <a:rPr lang="en-US" sz="2000" dirty="0" err="1" smtClean="0"/>
              <a:t>especialmente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</a:t>
            </a:r>
            <a:r>
              <a:rPr lang="en-US" sz="2000" dirty="0" err="1" smtClean="0"/>
              <a:t>cambian</a:t>
            </a:r>
            <a:r>
              <a:rPr lang="en-US" sz="2000" dirty="0" smtClean="0"/>
              <a:t>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flujos</a:t>
            </a:r>
            <a:r>
              <a:rPr lang="en-US" sz="2000" dirty="0" smtClean="0"/>
              <a:t> de informacion. </a:t>
            </a:r>
            <a:endParaRPr lang="es-BO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711" y="4594752"/>
            <a:ext cx="6785474" cy="220197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91938" y="4476917"/>
            <a:ext cx="42577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Simbologia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caso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un </a:t>
            </a:r>
            <a:r>
              <a:rPr lang="en-US" sz="2000" dirty="0" err="1"/>
              <a:t>circulo</a:t>
            </a:r>
            <a:r>
              <a:rPr lang="en-US" sz="2000" dirty="0"/>
              <a:t>, </a:t>
            </a:r>
            <a:r>
              <a:rPr lang="en-US" sz="2000" dirty="0" err="1"/>
              <a:t>estamos</a:t>
            </a:r>
            <a:r>
              <a:rPr lang="en-US" sz="2000" dirty="0"/>
              <a:t> </a:t>
            </a:r>
            <a:r>
              <a:rPr lang="en-US" sz="2000" dirty="0" err="1"/>
              <a:t>representando</a:t>
            </a:r>
            <a:r>
              <a:rPr lang="en-US" sz="2000" dirty="0"/>
              <a:t> un </a:t>
            </a:r>
            <a:r>
              <a:rPr lang="en-US" sz="2000" dirty="0" err="1"/>
              <a:t>nivel</a:t>
            </a:r>
            <a:r>
              <a:rPr lang="en-US" sz="2000" dirty="0"/>
              <a:t>, el valor actual del </a:t>
            </a:r>
            <a:r>
              <a:rPr lang="en-US" sz="2000" dirty="0" err="1"/>
              <a:t>nivel</a:t>
            </a:r>
            <a:r>
              <a:rPr lang="en-US" sz="2000" dirty="0"/>
              <a:t> sale y </a:t>
            </a:r>
            <a:r>
              <a:rPr lang="en-US" sz="2000" dirty="0" err="1"/>
              <a:t>lleva</a:t>
            </a:r>
            <a:r>
              <a:rPr lang="en-US" sz="2000" dirty="0"/>
              <a:t> a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poblacion</a:t>
            </a:r>
            <a:r>
              <a:rPr lang="en-US" sz="2000" dirty="0"/>
              <a:t> </a:t>
            </a:r>
            <a:r>
              <a:rPr lang="en-US" sz="2000" dirty="0" err="1"/>
              <a:t>sana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variable </a:t>
            </a:r>
            <a:r>
              <a:rPr lang="en-US" sz="2000" dirty="0" err="1"/>
              <a:t>auxiliar</a:t>
            </a:r>
            <a:r>
              <a:rPr lang="en-US" sz="2000" dirty="0"/>
              <a:t> con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poblacion</a:t>
            </a:r>
            <a:r>
              <a:rPr lang="en-US" sz="2000" dirty="0"/>
              <a:t> total que </a:t>
            </a:r>
            <a:r>
              <a:rPr lang="en-US" sz="2000" dirty="0" err="1"/>
              <a:t>podria</a:t>
            </a:r>
            <a:r>
              <a:rPr lang="en-US" sz="2000" dirty="0"/>
              <a:t>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constante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34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105475" y="1775868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Auxiliares</a:t>
            </a:r>
            <a:endParaRPr lang="en-US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139026" y="2526843"/>
            <a:ext cx="97112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Las </a:t>
            </a:r>
            <a:r>
              <a:rPr lang="en-US" sz="2000" dirty="0" err="1" smtClean="0"/>
              <a:t>ecuaciones</a:t>
            </a:r>
            <a:r>
              <a:rPr lang="en-US" sz="2000" dirty="0" smtClean="0"/>
              <a:t> </a:t>
            </a:r>
            <a:r>
              <a:rPr lang="en-US" sz="2000" dirty="0" err="1" smtClean="0"/>
              <a:t>tiene</a:t>
            </a:r>
            <a:r>
              <a:rPr lang="en-US" sz="2000" dirty="0" smtClean="0"/>
              <a:t> que </a:t>
            </a:r>
            <a:r>
              <a:rPr lang="en-US" sz="2000" dirty="0" err="1" smtClean="0"/>
              <a:t>ver</a:t>
            </a:r>
            <a:r>
              <a:rPr lang="en-US" sz="2000" dirty="0" smtClean="0"/>
              <a:t> con la </a:t>
            </a:r>
            <a:r>
              <a:rPr lang="en-US" sz="2000" dirty="0" err="1" smtClean="0"/>
              <a:t>relacion</a:t>
            </a:r>
            <a:r>
              <a:rPr lang="en-US" sz="2000" dirty="0" smtClean="0"/>
              <a:t> que </a:t>
            </a:r>
            <a:r>
              <a:rPr lang="en-US" sz="2000" dirty="0" err="1" smtClean="0"/>
              <a:t>estemos</a:t>
            </a:r>
            <a:r>
              <a:rPr lang="en-US" sz="2000" dirty="0" smtClean="0"/>
              <a:t> </a:t>
            </a:r>
            <a:r>
              <a:rPr lang="en-US" sz="2000" dirty="0" err="1" smtClean="0"/>
              <a:t>encontrando</a:t>
            </a:r>
            <a:r>
              <a:rPr lang="en-US" sz="2000" dirty="0" smtClean="0"/>
              <a:t>,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ej</a:t>
            </a:r>
            <a:r>
              <a:rPr lang="en-US" sz="2000" dirty="0" smtClean="0"/>
              <a:t>.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ecuacion</a:t>
            </a:r>
            <a:r>
              <a:rPr lang="en-US" sz="2000" dirty="0" smtClean="0"/>
              <a:t> </a:t>
            </a:r>
            <a:r>
              <a:rPr lang="en-US" sz="2000" dirty="0" err="1" smtClean="0"/>
              <a:t>podemos</a:t>
            </a:r>
            <a:r>
              <a:rPr lang="en-US" sz="2000" dirty="0" smtClean="0"/>
              <a:t> </a:t>
            </a:r>
            <a:r>
              <a:rPr lang="en-US" sz="2000" dirty="0" err="1" smtClean="0"/>
              <a:t>decir</a:t>
            </a:r>
            <a:r>
              <a:rPr lang="en-US" sz="2000" dirty="0" smtClean="0"/>
              <a:t> que la </a:t>
            </a:r>
            <a:r>
              <a:rPr lang="en-US" sz="2000" dirty="0" err="1" smtClean="0"/>
              <a:t>poblacion</a:t>
            </a:r>
            <a:r>
              <a:rPr lang="en-US" sz="2000" dirty="0" smtClean="0"/>
              <a:t> </a:t>
            </a:r>
            <a:r>
              <a:rPr lang="en-US" sz="2000" dirty="0" err="1" smtClean="0"/>
              <a:t>sana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igual</a:t>
            </a:r>
            <a:r>
              <a:rPr lang="en-US" sz="2000" dirty="0" smtClean="0"/>
              <a:t> a la </a:t>
            </a:r>
            <a:r>
              <a:rPr lang="en-US" sz="2000" dirty="0" err="1" smtClean="0"/>
              <a:t>poblacion</a:t>
            </a:r>
            <a:r>
              <a:rPr lang="en-US" sz="2000" dirty="0" smtClean="0"/>
              <a:t> total </a:t>
            </a:r>
            <a:r>
              <a:rPr lang="en-US" sz="2000" dirty="0" err="1" smtClean="0"/>
              <a:t>menos</a:t>
            </a:r>
            <a:r>
              <a:rPr lang="en-US" sz="2000" dirty="0" smtClean="0"/>
              <a:t> la </a:t>
            </a:r>
            <a:r>
              <a:rPr lang="en-US" sz="2000" dirty="0" err="1" smtClean="0"/>
              <a:t>poblacion</a:t>
            </a:r>
            <a:r>
              <a:rPr lang="en-US" sz="2000" dirty="0" smtClean="0"/>
              <a:t> </a:t>
            </a:r>
            <a:r>
              <a:rPr lang="en-US" sz="2000" dirty="0" err="1" smtClean="0"/>
              <a:t>enferma</a:t>
            </a:r>
            <a:r>
              <a:rPr lang="en-US" sz="2000" dirty="0" smtClean="0"/>
              <a:t>. </a:t>
            </a:r>
          </a:p>
          <a:p>
            <a:endParaRPr lang="en-US" sz="2000" dirty="0"/>
          </a:p>
          <a:p>
            <a:pPr algn="just"/>
            <a:r>
              <a:rPr lang="en-US" sz="2000" dirty="0" err="1" smtClean="0"/>
              <a:t>Aplicamos</a:t>
            </a:r>
            <a:r>
              <a:rPr lang="en-US" sz="2000" dirty="0" smtClean="0"/>
              <a:t> un </a:t>
            </a:r>
            <a:r>
              <a:rPr lang="en-US" sz="2000" dirty="0" err="1" smtClean="0"/>
              <a:t>poco</a:t>
            </a:r>
            <a:r>
              <a:rPr lang="en-US" sz="2000" dirty="0" smtClean="0"/>
              <a:t> de </a:t>
            </a:r>
            <a:r>
              <a:rPr lang="en-US" sz="2000" dirty="0" err="1" smtClean="0"/>
              <a:t>logica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las </a:t>
            </a:r>
            <a:r>
              <a:rPr lang="en-US" sz="2000" dirty="0" err="1" smtClean="0"/>
              <a:t>ecuaciones</a:t>
            </a:r>
            <a:r>
              <a:rPr lang="en-US" sz="2000" dirty="0" smtClean="0"/>
              <a:t> de variables </a:t>
            </a:r>
            <a:r>
              <a:rPr lang="en-US" sz="2000" dirty="0" err="1" smtClean="0"/>
              <a:t>auxiliares</a:t>
            </a:r>
            <a:r>
              <a:rPr lang="en-US" sz="2000" dirty="0" smtClean="0"/>
              <a:t>.    </a:t>
            </a:r>
            <a:endParaRPr lang="es-BO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27737"/>
          <a:stretch/>
        </p:blipFill>
        <p:spPr>
          <a:xfrm>
            <a:off x="4120852" y="4466925"/>
            <a:ext cx="3976774" cy="8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1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441216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Constantes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84084" y="2210657"/>
            <a:ext cx="100683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Las </a:t>
            </a:r>
            <a:r>
              <a:rPr lang="en-US" sz="2000" dirty="0" err="1" smtClean="0"/>
              <a:t>constan</a:t>
            </a:r>
            <a:r>
              <a:rPr lang="en-US" sz="2000" dirty="0" err="1"/>
              <a:t>te</a:t>
            </a:r>
            <a:r>
              <a:rPr lang="en-US" sz="2000" dirty="0" err="1" smtClean="0"/>
              <a:t>s</a:t>
            </a:r>
            <a:r>
              <a:rPr lang="en-US" sz="2000" dirty="0" smtClean="0"/>
              <a:t> son </a:t>
            </a:r>
            <a:r>
              <a:rPr lang="en-US" sz="2000" dirty="0" err="1" smtClean="0"/>
              <a:t>valores</a:t>
            </a:r>
            <a:r>
              <a:rPr lang="en-US" sz="2000" dirty="0" smtClean="0"/>
              <a:t> </a:t>
            </a:r>
            <a:r>
              <a:rPr lang="en-US" sz="2000" dirty="0" err="1" smtClean="0"/>
              <a:t>numericos</a:t>
            </a:r>
            <a:r>
              <a:rPr lang="en-US" sz="2000" dirty="0" smtClean="0"/>
              <a:t> del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que no se </a:t>
            </a:r>
            <a:r>
              <a:rPr lang="en-US" sz="2000" dirty="0" err="1" smtClean="0"/>
              <a:t>modifican</a:t>
            </a:r>
            <a:r>
              <a:rPr lang="en-US" sz="2000" dirty="0" smtClean="0"/>
              <a:t> a </a:t>
            </a:r>
            <a:r>
              <a:rPr lang="en-US" sz="2000" dirty="0" err="1" smtClean="0"/>
              <a:t>traves</a:t>
            </a:r>
            <a:r>
              <a:rPr lang="en-US" sz="2000" dirty="0" smtClean="0"/>
              <a:t> del </a:t>
            </a:r>
            <a:r>
              <a:rPr lang="en-US" sz="2000" dirty="0" err="1" smtClean="0"/>
              <a:t>tiempo</a:t>
            </a:r>
            <a:r>
              <a:rPr lang="en-US" sz="2000" dirty="0" smtClean="0"/>
              <a:t>. Las </a:t>
            </a:r>
            <a:r>
              <a:rPr lang="en-US" sz="2000" dirty="0" err="1" smtClean="0"/>
              <a:t>constantes</a:t>
            </a:r>
            <a:r>
              <a:rPr lang="en-US" sz="2000" dirty="0" smtClean="0"/>
              <a:t> no se </a:t>
            </a:r>
            <a:r>
              <a:rPr lang="en-US" sz="2000" dirty="0" err="1" smtClean="0"/>
              <a:t>ven</a:t>
            </a:r>
            <a:r>
              <a:rPr lang="en-US" sz="2000" dirty="0" smtClean="0"/>
              <a:t> </a:t>
            </a:r>
            <a:r>
              <a:rPr lang="en-US" sz="2000" dirty="0" err="1" smtClean="0"/>
              <a:t>afectadas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cambios</a:t>
            </a:r>
            <a:r>
              <a:rPr lang="en-US" sz="2000" dirty="0" smtClean="0"/>
              <a:t> que </a:t>
            </a:r>
            <a:r>
              <a:rPr lang="en-US" sz="2000" dirty="0" err="1" smtClean="0"/>
              <a:t>presentan</a:t>
            </a:r>
            <a:r>
              <a:rPr lang="en-US" sz="2000" dirty="0" smtClean="0"/>
              <a:t> </a:t>
            </a:r>
            <a:r>
              <a:rPr lang="en-US" sz="2000" dirty="0" err="1" smtClean="0"/>
              <a:t>otras</a:t>
            </a:r>
            <a:r>
              <a:rPr lang="en-US" sz="2000" dirty="0" smtClean="0"/>
              <a:t> variables del </a:t>
            </a:r>
            <a:r>
              <a:rPr lang="en-US" sz="2000" dirty="0" err="1" smtClean="0"/>
              <a:t>sistema</a:t>
            </a:r>
            <a:r>
              <a:rPr lang="en-US" sz="2000" dirty="0" smtClean="0"/>
              <a:t>.</a:t>
            </a:r>
            <a:endParaRPr lang="es-BO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929" y="3283728"/>
            <a:ext cx="5679825" cy="333025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84084" y="3233386"/>
            <a:ext cx="505431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El </a:t>
            </a:r>
            <a:r>
              <a:rPr lang="en-US" sz="2000" dirty="0" err="1" smtClean="0"/>
              <a:t>simbolo</a:t>
            </a:r>
            <a:r>
              <a:rPr lang="en-US" sz="2000" dirty="0" smtClean="0"/>
              <a:t> original de la </a:t>
            </a:r>
            <a:r>
              <a:rPr lang="en-US" sz="2000" dirty="0" err="1" smtClean="0"/>
              <a:t>constante</a:t>
            </a:r>
            <a:r>
              <a:rPr lang="en-US" sz="2000" dirty="0" smtClean="0"/>
              <a:t> se </a:t>
            </a:r>
            <a:r>
              <a:rPr lang="en-US" sz="2000" dirty="0" err="1" smtClean="0"/>
              <a:t>representa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la </a:t>
            </a:r>
            <a:r>
              <a:rPr lang="en-US" sz="2000" dirty="0" err="1" smtClean="0"/>
              <a:t>grafica</a:t>
            </a:r>
            <a:r>
              <a:rPr lang="en-US" sz="2000" dirty="0" smtClean="0"/>
              <a:t>, </a:t>
            </a:r>
            <a:r>
              <a:rPr lang="en-US" sz="2000" dirty="0" err="1" smtClean="0"/>
              <a:t>pero</a:t>
            </a:r>
            <a:r>
              <a:rPr lang="en-US" sz="2000" dirty="0" smtClean="0"/>
              <a:t> </a:t>
            </a:r>
            <a:r>
              <a:rPr lang="en-US" sz="2000" dirty="0" err="1" smtClean="0"/>
              <a:t>normalmente</a:t>
            </a:r>
            <a:r>
              <a:rPr lang="en-US" sz="2000" dirty="0" smtClean="0"/>
              <a:t> se </a:t>
            </a:r>
            <a:r>
              <a:rPr lang="en-US" sz="2000" dirty="0" err="1" smtClean="0"/>
              <a:t>coloca</a:t>
            </a:r>
            <a:r>
              <a:rPr lang="en-US" sz="2000" dirty="0" smtClean="0"/>
              <a:t> solo un </a:t>
            </a:r>
            <a:r>
              <a:rPr lang="en-US" sz="2000" dirty="0" err="1" smtClean="0"/>
              <a:t>nombre</a:t>
            </a:r>
            <a:r>
              <a:rPr lang="en-US" sz="2000" dirty="0" smtClean="0"/>
              <a:t> y </a:t>
            </a:r>
            <a:r>
              <a:rPr lang="en-US" sz="2000" dirty="0" err="1" smtClean="0"/>
              <a:t>si</a:t>
            </a:r>
            <a:r>
              <a:rPr lang="en-US" sz="2000" dirty="0" smtClean="0"/>
              <a:t> no </a:t>
            </a:r>
            <a:r>
              <a:rPr lang="en-US" sz="2000" dirty="0" err="1" smtClean="0"/>
              <a:t>tiene</a:t>
            </a:r>
            <a:r>
              <a:rPr lang="en-US" sz="2000" dirty="0" smtClean="0"/>
              <a:t> </a:t>
            </a:r>
            <a:r>
              <a:rPr lang="en-US" sz="2000" dirty="0" err="1" smtClean="0"/>
              <a:t>ninguna</a:t>
            </a:r>
            <a:r>
              <a:rPr lang="en-US" sz="2000" dirty="0" smtClean="0"/>
              <a:t> </a:t>
            </a:r>
            <a:r>
              <a:rPr lang="en-US" sz="2000" dirty="0" err="1" smtClean="0"/>
              <a:t>relacion</a:t>
            </a:r>
            <a:r>
              <a:rPr lang="en-US" sz="2000" dirty="0" smtClean="0"/>
              <a:t> con </a:t>
            </a:r>
            <a:r>
              <a:rPr lang="en-US" sz="2000" dirty="0" err="1" smtClean="0"/>
              <a:t>otra</a:t>
            </a:r>
            <a:r>
              <a:rPr lang="en-US" sz="2000" dirty="0" smtClean="0"/>
              <a:t> variable se la </a:t>
            </a:r>
            <a:r>
              <a:rPr lang="en-US" sz="2000" dirty="0" err="1" smtClean="0"/>
              <a:t>considera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constante</a:t>
            </a:r>
            <a:r>
              <a:rPr lang="en-US" sz="2000" dirty="0" smtClean="0"/>
              <a:t>,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decir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no </a:t>
            </a:r>
            <a:r>
              <a:rPr lang="en-US" sz="2000" dirty="0" err="1" smtClean="0"/>
              <a:t>tiene</a:t>
            </a:r>
            <a:r>
              <a:rPr lang="en-US" sz="2000" dirty="0" smtClean="0"/>
              <a:t> </a:t>
            </a:r>
            <a:r>
              <a:rPr lang="en-US" sz="2000" dirty="0" err="1" smtClean="0"/>
              <a:t>alimentacion</a:t>
            </a:r>
            <a:r>
              <a:rPr lang="en-US" sz="2000" dirty="0" smtClean="0"/>
              <a:t> de </a:t>
            </a:r>
            <a:r>
              <a:rPr lang="en-US" sz="2000" dirty="0" err="1" smtClean="0"/>
              <a:t>otra</a:t>
            </a:r>
            <a:r>
              <a:rPr lang="en-US" sz="2000" dirty="0" smtClean="0"/>
              <a:t> variable </a:t>
            </a:r>
            <a:r>
              <a:rPr lang="en-US" sz="2000" dirty="0" err="1" smtClean="0"/>
              <a:t>es</a:t>
            </a:r>
            <a:r>
              <a:rPr lang="en-US" sz="2000" dirty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constante</a:t>
            </a:r>
            <a:r>
              <a:rPr lang="en-US" sz="2000" dirty="0" smtClean="0"/>
              <a:t>. </a:t>
            </a:r>
          </a:p>
          <a:p>
            <a:pPr algn="just"/>
            <a:r>
              <a:rPr lang="en-US" sz="2000" dirty="0" smtClean="0"/>
              <a:t>K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constante</a:t>
            </a:r>
            <a:r>
              <a:rPr lang="en-US" sz="2000" dirty="0" smtClean="0"/>
              <a:t> y </a:t>
            </a:r>
            <a:r>
              <a:rPr lang="en-US" sz="2000" dirty="0" err="1" smtClean="0"/>
              <a:t>poblacion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variable y el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entrada </a:t>
            </a:r>
            <a:r>
              <a:rPr lang="en-US" sz="2000" dirty="0" err="1" smtClean="0"/>
              <a:t>va</a:t>
            </a:r>
            <a:r>
              <a:rPr lang="en-US" sz="2000" dirty="0" smtClean="0"/>
              <a:t> a </a:t>
            </a:r>
            <a:r>
              <a:rPr lang="en-US" sz="2000" dirty="0" err="1" smtClean="0"/>
              <a:t>ser</a:t>
            </a:r>
            <a:r>
              <a:rPr lang="en-US" sz="2000" dirty="0" smtClean="0"/>
              <a:t> </a:t>
            </a:r>
            <a:r>
              <a:rPr lang="en-US" sz="2000" dirty="0" err="1" smtClean="0"/>
              <a:t>igual</a:t>
            </a:r>
            <a:r>
              <a:rPr lang="en-US" sz="2000" dirty="0" smtClean="0"/>
              <a:t> a la </a:t>
            </a:r>
            <a:r>
              <a:rPr lang="en-US" sz="2000" dirty="0" err="1" smtClean="0"/>
              <a:t>poblacion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k. 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146160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337521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Flechas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49472" y="1987037"/>
            <a:ext cx="101029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Las </a:t>
            </a:r>
            <a:r>
              <a:rPr lang="en-US" sz="2000" dirty="0" err="1" smtClean="0"/>
              <a:t>flechas</a:t>
            </a:r>
            <a:r>
              <a:rPr lang="en-US" sz="2000" dirty="0" smtClean="0"/>
              <a:t> </a:t>
            </a:r>
            <a:r>
              <a:rPr lang="en-US" sz="2000" dirty="0" err="1" smtClean="0"/>
              <a:t>relacionan</a:t>
            </a:r>
            <a:r>
              <a:rPr lang="en-US" sz="2000" dirty="0" smtClean="0"/>
              <a:t> a </a:t>
            </a:r>
            <a:r>
              <a:rPr lang="en-US" sz="2000" dirty="0" err="1" smtClean="0"/>
              <a:t>unas</a:t>
            </a:r>
            <a:r>
              <a:rPr lang="en-US" sz="2000" dirty="0" smtClean="0"/>
              <a:t> variables con </a:t>
            </a:r>
            <a:r>
              <a:rPr lang="en-US" sz="2000" dirty="0" err="1" smtClean="0"/>
              <a:t>otras</a:t>
            </a:r>
            <a:r>
              <a:rPr lang="en-US" sz="2000" dirty="0" smtClean="0"/>
              <a:t> y </a:t>
            </a:r>
            <a:r>
              <a:rPr lang="en-US" sz="2000" dirty="0" err="1" smtClean="0"/>
              <a:t>representan</a:t>
            </a:r>
            <a:r>
              <a:rPr lang="en-US" sz="2000" dirty="0" smtClean="0"/>
              <a:t> las </a:t>
            </a:r>
            <a:r>
              <a:rPr lang="en-US" sz="2000" dirty="0" err="1" smtClean="0"/>
              <a:t>relaciones</a:t>
            </a:r>
            <a:r>
              <a:rPr lang="en-US" sz="2000" dirty="0" smtClean="0"/>
              <a:t> </a:t>
            </a:r>
            <a:r>
              <a:rPr lang="en-US" sz="2000" dirty="0" err="1" smtClean="0"/>
              <a:t>causales</a:t>
            </a:r>
            <a:r>
              <a:rPr lang="en-US" sz="2000" dirty="0" smtClean="0"/>
              <a:t> que </a:t>
            </a:r>
            <a:r>
              <a:rPr lang="en-US" sz="2000" dirty="0" err="1" smtClean="0"/>
              <a:t>existen</a:t>
            </a:r>
            <a:r>
              <a:rPr lang="en-US" sz="2000" dirty="0" smtClean="0"/>
              <a:t> entre </a:t>
            </a:r>
            <a:r>
              <a:rPr lang="en-US" sz="2000" dirty="0" err="1" smtClean="0"/>
              <a:t>si</a:t>
            </a:r>
            <a:r>
              <a:rPr lang="en-US" sz="2000" dirty="0" smtClean="0"/>
              <a:t>. Las </a:t>
            </a:r>
            <a:r>
              <a:rPr lang="en-US" sz="2000" dirty="0" err="1" smtClean="0"/>
              <a:t>flechas</a:t>
            </a:r>
            <a:r>
              <a:rPr lang="en-US" sz="2000" dirty="0" smtClean="0"/>
              <a:t> </a:t>
            </a:r>
            <a:r>
              <a:rPr lang="en-US" sz="2000" dirty="0" err="1" smtClean="0"/>
              <a:t>representan</a:t>
            </a:r>
            <a:r>
              <a:rPr lang="en-US" sz="2000" dirty="0" smtClean="0"/>
              <a:t> la </a:t>
            </a:r>
            <a:r>
              <a:rPr lang="en-US" sz="2000" dirty="0" err="1" smtClean="0"/>
              <a:t>transmision</a:t>
            </a:r>
            <a:r>
              <a:rPr lang="en-US" sz="2000" dirty="0" smtClean="0"/>
              <a:t> de informacion entre las variables; </a:t>
            </a:r>
            <a:r>
              <a:rPr lang="en-US" sz="2000" dirty="0" err="1" smtClean="0"/>
              <a:t>una</a:t>
            </a:r>
            <a:r>
              <a:rPr lang="en-US" sz="2000" dirty="0" smtClean="0"/>
              <a:t> fleche normal para el valor de </a:t>
            </a:r>
            <a:r>
              <a:rPr lang="en-US" sz="2000" dirty="0" err="1" smtClean="0"/>
              <a:t>una</a:t>
            </a:r>
            <a:r>
              <a:rPr lang="en-US" sz="2000" dirty="0" smtClean="0"/>
              <a:t> variable a </a:t>
            </a:r>
            <a:r>
              <a:rPr lang="en-US" sz="2000" dirty="0" err="1" smtClean="0"/>
              <a:t>otra</a:t>
            </a:r>
            <a:r>
              <a:rPr lang="en-US" sz="2000" dirty="0" smtClean="0"/>
              <a:t>. Un </a:t>
            </a:r>
            <a:r>
              <a:rPr lang="en-US" sz="2000" dirty="0" err="1" smtClean="0"/>
              <a:t>flujo</a:t>
            </a:r>
            <a:r>
              <a:rPr lang="en-US" sz="2000" dirty="0" smtClean="0"/>
              <a:t> o </a:t>
            </a:r>
            <a:r>
              <a:rPr lang="en-US" sz="2000" dirty="0" err="1" smtClean="0"/>
              <a:t>valvula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un </a:t>
            </a:r>
            <a:r>
              <a:rPr lang="en-US" sz="2000" dirty="0" err="1" smtClean="0"/>
              <a:t>tipo</a:t>
            </a:r>
            <a:r>
              <a:rPr lang="en-US" sz="2000" dirty="0" smtClean="0"/>
              <a:t> especial de fleche.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valvula</a:t>
            </a:r>
            <a:r>
              <a:rPr lang="en-US" sz="2000" dirty="0" smtClean="0"/>
              <a:t> o </a:t>
            </a:r>
            <a:r>
              <a:rPr lang="en-US" sz="2000" dirty="0" err="1" smtClean="0"/>
              <a:t>flujo</a:t>
            </a:r>
            <a:r>
              <a:rPr lang="en-US" sz="2000" dirty="0" smtClean="0"/>
              <a:t> </a:t>
            </a:r>
            <a:r>
              <a:rPr lang="en-US" sz="2000" dirty="0" err="1" smtClean="0"/>
              <a:t>representa</a:t>
            </a:r>
            <a:r>
              <a:rPr lang="en-US" sz="2000" dirty="0" smtClean="0"/>
              <a:t> la </a:t>
            </a:r>
            <a:r>
              <a:rPr lang="en-US" sz="2000" dirty="0" err="1" smtClean="0"/>
              <a:t>transmision</a:t>
            </a:r>
            <a:r>
              <a:rPr lang="en-US" sz="2000" dirty="0" smtClean="0"/>
              <a:t> de informacion con </a:t>
            </a:r>
            <a:r>
              <a:rPr lang="en-US" sz="2000" dirty="0" err="1" smtClean="0"/>
              <a:t>relacion</a:t>
            </a:r>
            <a:r>
              <a:rPr lang="en-US" sz="2000" dirty="0" smtClean="0"/>
              <a:t> a la </a:t>
            </a:r>
            <a:r>
              <a:rPr lang="en-US" sz="2000" dirty="0" err="1" smtClean="0"/>
              <a:t>manera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la que </a:t>
            </a: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cambiando</a:t>
            </a:r>
            <a:r>
              <a:rPr lang="en-US" sz="2000" dirty="0" smtClean="0"/>
              <a:t> un </a:t>
            </a:r>
            <a:r>
              <a:rPr lang="en-US" sz="2000" dirty="0" err="1" smtClean="0"/>
              <a:t>nivel</a:t>
            </a:r>
            <a:r>
              <a:rPr lang="en-US" sz="2000" dirty="0" smtClean="0"/>
              <a:t>.  </a:t>
            </a:r>
            <a:endParaRPr lang="es-BO" sz="2000" dirty="0"/>
          </a:p>
        </p:txBody>
      </p:sp>
      <p:grpSp>
        <p:nvGrpSpPr>
          <p:cNvPr id="4" name="Grupo 3"/>
          <p:cNvGrpSpPr/>
          <p:nvPr/>
        </p:nvGrpSpPr>
        <p:grpSpPr>
          <a:xfrm>
            <a:off x="5775721" y="3618253"/>
            <a:ext cx="5473919" cy="3063602"/>
            <a:chOff x="6548822" y="3556978"/>
            <a:chExt cx="5423220" cy="306360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62539"/>
            <a:stretch/>
          </p:blipFill>
          <p:spPr>
            <a:xfrm>
              <a:off x="9275976" y="3556978"/>
              <a:ext cx="2696066" cy="30636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2"/>
            <a:srcRect r="62107"/>
            <a:stretch/>
          </p:blipFill>
          <p:spPr>
            <a:xfrm>
              <a:off x="6548822" y="3556978"/>
              <a:ext cx="2727154" cy="3063602"/>
            </a:xfrm>
            <a:prstGeom prst="rect">
              <a:avLst/>
            </a:prstGeom>
          </p:spPr>
        </p:pic>
      </p:grpSp>
      <p:sp>
        <p:nvSpPr>
          <p:cNvPr id="8" name="Rectángulo 7"/>
          <p:cNvSpPr/>
          <p:nvPr/>
        </p:nvSpPr>
        <p:spPr>
          <a:xfrm>
            <a:off x="1049472" y="3618253"/>
            <a:ext cx="45783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Las </a:t>
            </a:r>
            <a:r>
              <a:rPr lang="en-US" sz="2000" dirty="0" err="1" smtClean="0"/>
              <a:t>flechas</a:t>
            </a:r>
            <a:r>
              <a:rPr lang="en-US" sz="2000" dirty="0" smtClean="0"/>
              <a:t> que </a:t>
            </a:r>
            <a:r>
              <a:rPr lang="en-US" sz="2000" dirty="0" err="1" smtClean="0"/>
              <a:t>pueden</a:t>
            </a:r>
            <a:r>
              <a:rPr lang="en-US" sz="2000" dirty="0" smtClean="0"/>
              <a:t> </a:t>
            </a:r>
            <a:r>
              <a:rPr lang="en-US" sz="2000" dirty="0" err="1" smtClean="0"/>
              <a:t>ser</a:t>
            </a:r>
            <a:r>
              <a:rPr lang="en-US" sz="2000" dirty="0" smtClean="0"/>
              <a:t> de material o de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informacion,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bien</a:t>
            </a:r>
            <a:r>
              <a:rPr lang="en-US" sz="2000" dirty="0" smtClean="0"/>
              <a:t> se </a:t>
            </a:r>
            <a:r>
              <a:rPr lang="en-US" sz="2000" dirty="0" err="1" smtClean="0"/>
              <a:t>pueden</a:t>
            </a:r>
            <a:r>
              <a:rPr lang="en-US" sz="2000" dirty="0" smtClean="0"/>
              <a:t> </a:t>
            </a:r>
            <a:r>
              <a:rPr lang="en-US" sz="2000" dirty="0" err="1" smtClean="0"/>
              <a:t>representar</a:t>
            </a:r>
            <a:r>
              <a:rPr lang="en-US" sz="2000" dirty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el </a:t>
            </a:r>
            <a:r>
              <a:rPr lang="en-US" sz="2000" dirty="0" err="1" smtClean="0"/>
              <a:t>grafico</a:t>
            </a:r>
            <a:r>
              <a:rPr lang="en-US" sz="2000" dirty="0" smtClean="0"/>
              <a:t> </a:t>
            </a:r>
            <a:r>
              <a:rPr lang="en-US" sz="2000" dirty="0" err="1" smtClean="0"/>
              <a:t>ya</a:t>
            </a:r>
            <a:r>
              <a:rPr lang="en-US" sz="2000" dirty="0" smtClean="0"/>
              <a:t> no se </a:t>
            </a:r>
            <a:r>
              <a:rPr lang="en-US" sz="2000" dirty="0" err="1" smtClean="0"/>
              <a:t>acostumbra</a:t>
            </a:r>
            <a:r>
              <a:rPr lang="en-US" sz="2000" dirty="0" smtClean="0"/>
              <a:t> a </a:t>
            </a:r>
            <a:r>
              <a:rPr lang="en-US" sz="2000" dirty="0" err="1" smtClean="0"/>
              <a:t>hacerlo</a:t>
            </a:r>
            <a:r>
              <a:rPr lang="en-US" sz="2000" dirty="0" smtClean="0"/>
              <a:t> y </a:t>
            </a:r>
            <a:r>
              <a:rPr lang="en-US" sz="2000" dirty="0" err="1" smtClean="0"/>
              <a:t>simplemente</a:t>
            </a:r>
            <a:r>
              <a:rPr lang="en-US" sz="2000" dirty="0" smtClean="0"/>
              <a:t> se </a:t>
            </a:r>
            <a:r>
              <a:rPr lang="en-US" sz="2000" dirty="0" err="1" smtClean="0"/>
              <a:t>utiliza</a:t>
            </a:r>
            <a:r>
              <a:rPr lang="en-US" sz="2000" dirty="0" smtClean="0"/>
              <a:t> las </a:t>
            </a:r>
            <a:r>
              <a:rPr lang="en-US" sz="2000" dirty="0" err="1" smtClean="0"/>
              <a:t>lineas</a:t>
            </a:r>
            <a:r>
              <a:rPr lang="en-US" sz="2000" dirty="0" smtClean="0"/>
              <a:t> </a:t>
            </a:r>
            <a:r>
              <a:rPr lang="en-US" sz="2000" dirty="0" err="1" smtClean="0"/>
              <a:t>directas</a:t>
            </a:r>
            <a:r>
              <a:rPr lang="en-US" sz="2000" dirty="0"/>
              <a:t> </a:t>
            </a:r>
            <a:r>
              <a:rPr lang="en-US" sz="2000" dirty="0" smtClean="0"/>
              <a:t>para </a:t>
            </a:r>
            <a:r>
              <a:rPr lang="en-US" sz="2000" dirty="0" err="1" smtClean="0"/>
              <a:t>poder</a:t>
            </a:r>
            <a:r>
              <a:rPr lang="en-US" sz="2000" dirty="0" smtClean="0"/>
              <a:t> </a:t>
            </a:r>
            <a:r>
              <a:rPr lang="en-US" sz="2000" dirty="0" err="1" smtClean="0"/>
              <a:t>representar</a:t>
            </a:r>
            <a:r>
              <a:rPr lang="en-US" sz="2000" dirty="0" smtClean="0"/>
              <a:t> la </a:t>
            </a:r>
            <a:r>
              <a:rPr lang="en-US" sz="2000" dirty="0" err="1" smtClean="0"/>
              <a:t>realimentacion</a:t>
            </a:r>
            <a:r>
              <a:rPr lang="en-US" sz="2000" dirty="0" smtClean="0"/>
              <a:t> o la </a:t>
            </a:r>
            <a:r>
              <a:rPr lang="en-US" sz="2000" dirty="0" err="1" smtClean="0"/>
              <a:t>interrelacion</a:t>
            </a:r>
            <a:r>
              <a:rPr lang="en-US" sz="2000" dirty="0" smtClean="0"/>
              <a:t> entre variables.  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258632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337521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Retardo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49472" y="1987037"/>
            <a:ext cx="10102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Un </a:t>
            </a:r>
            <a:r>
              <a:rPr lang="en-US" sz="2000" dirty="0" err="1" smtClean="0"/>
              <a:t>elemento</a:t>
            </a:r>
            <a:r>
              <a:rPr lang="en-US" sz="2000" dirty="0" smtClean="0"/>
              <a:t> que </a:t>
            </a:r>
            <a:r>
              <a:rPr lang="en-US" sz="2000" dirty="0" err="1" smtClean="0"/>
              <a:t>simula</a:t>
            </a:r>
            <a:r>
              <a:rPr lang="en-US" sz="2000" dirty="0" smtClean="0"/>
              <a:t> </a:t>
            </a:r>
            <a:r>
              <a:rPr lang="en-US" sz="2000" dirty="0" err="1" smtClean="0"/>
              <a:t>retrasos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la </a:t>
            </a:r>
            <a:r>
              <a:rPr lang="en-US" sz="2000" dirty="0" err="1" smtClean="0"/>
              <a:t>transmision</a:t>
            </a:r>
            <a:r>
              <a:rPr lang="en-US" sz="2000" dirty="0" smtClean="0"/>
              <a:t> de informacion o de material</a:t>
            </a:r>
            <a:endParaRPr lang="es-BO" sz="2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93" y="2646685"/>
            <a:ext cx="6877534" cy="234461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088796" y="5289951"/>
            <a:ext cx="101149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Las variables de </a:t>
            </a:r>
            <a:r>
              <a:rPr lang="en-US" sz="2000" dirty="0" err="1" smtClean="0"/>
              <a:t>retardo</a:t>
            </a:r>
            <a:r>
              <a:rPr lang="en-US" sz="2000" dirty="0" smtClean="0"/>
              <a:t> </a:t>
            </a:r>
            <a:r>
              <a:rPr lang="en-US" sz="2000" dirty="0" err="1" smtClean="0"/>
              <a:t>actualmente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pocas</a:t>
            </a:r>
            <a:r>
              <a:rPr lang="en-US" sz="2000" dirty="0" smtClean="0"/>
              <a:t> </a:t>
            </a:r>
            <a:r>
              <a:rPr lang="en-US" sz="2000" dirty="0" err="1" smtClean="0"/>
              <a:t>veces</a:t>
            </a:r>
            <a:r>
              <a:rPr lang="en-US" sz="2000" dirty="0" smtClean="0"/>
              <a:t> se las </a:t>
            </a:r>
            <a:r>
              <a:rPr lang="en-US" sz="2000" dirty="0" err="1" smtClean="0"/>
              <a:t>representa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tal</a:t>
            </a:r>
            <a:r>
              <a:rPr lang="en-US" sz="2000" dirty="0" smtClean="0"/>
              <a:t>, </a:t>
            </a:r>
            <a:r>
              <a:rPr lang="en-US" sz="2000" dirty="0" err="1" smtClean="0"/>
              <a:t>dependera</a:t>
            </a:r>
            <a:r>
              <a:rPr lang="en-US" sz="2000" dirty="0" smtClean="0"/>
              <a:t> del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que </a:t>
            </a:r>
            <a:r>
              <a:rPr lang="en-US" sz="2000" dirty="0" err="1" smtClean="0"/>
              <a:t>estemos</a:t>
            </a:r>
            <a:r>
              <a:rPr lang="en-US" sz="2000" dirty="0" smtClean="0"/>
              <a:t> </a:t>
            </a:r>
            <a:r>
              <a:rPr lang="en-US" sz="2000" dirty="0" err="1" smtClean="0"/>
              <a:t>trabajando</a:t>
            </a:r>
            <a:r>
              <a:rPr lang="en-US" sz="2000" dirty="0" smtClean="0"/>
              <a:t> y de </a:t>
            </a:r>
            <a:r>
              <a:rPr lang="en-US" sz="2000" dirty="0" err="1" smtClean="0"/>
              <a:t>ser</a:t>
            </a:r>
            <a:r>
              <a:rPr lang="en-US" sz="2000" dirty="0" smtClean="0"/>
              <a:t> </a:t>
            </a:r>
            <a:r>
              <a:rPr lang="en-US" sz="2000" dirty="0" err="1" smtClean="0"/>
              <a:t>asi</a:t>
            </a:r>
            <a:r>
              <a:rPr lang="en-US" sz="2000" dirty="0" smtClean="0"/>
              <a:t> se las </a:t>
            </a:r>
            <a:r>
              <a:rPr lang="en-US" sz="2000" dirty="0" err="1" smtClean="0"/>
              <a:t>representa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o dos </a:t>
            </a:r>
            <a:r>
              <a:rPr lang="en-US" sz="2000" dirty="0" err="1" smtClean="0"/>
              <a:t>lineas</a:t>
            </a:r>
            <a:r>
              <a:rPr lang="en-US" sz="2000" dirty="0" smtClean="0"/>
              <a:t> que </a:t>
            </a:r>
            <a:r>
              <a:rPr lang="en-US" sz="2000" dirty="0" err="1" smtClean="0"/>
              <a:t>estan</a:t>
            </a:r>
            <a:r>
              <a:rPr lang="en-US" sz="2000" dirty="0" smtClean="0"/>
              <a:t> </a:t>
            </a:r>
            <a:r>
              <a:rPr lang="en-US" sz="2000" dirty="0" err="1" smtClean="0"/>
              <a:t>cortando</a:t>
            </a:r>
            <a:r>
              <a:rPr lang="en-US" sz="2000" dirty="0" smtClean="0"/>
              <a:t> la </a:t>
            </a:r>
            <a:r>
              <a:rPr lang="en-US" sz="2000" dirty="0" err="1" smtClean="0"/>
              <a:t>flecha</a:t>
            </a:r>
            <a:r>
              <a:rPr lang="en-US" sz="2000" dirty="0" smtClean="0"/>
              <a:t>.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42375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94860" y="2080442"/>
            <a:ext cx="8264574" cy="375003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s-BO" dirty="0"/>
          </a:p>
        </p:txBody>
      </p:sp>
      <p:sp>
        <p:nvSpPr>
          <p:cNvPr id="5" name="Rectángulo 4"/>
          <p:cNvSpPr/>
          <p:nvPr/>
        </p:nvSpPr>
        <p:spPr>
          <a:xfrm>
            <a:off x="1170524" y="5105967"/>
            <a:ext cx="9744776" cy="39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Flujos (Flujo-nivel, DS o FORRESTER)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70524" y="1531177"/>
            <a:ext cx="99028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BO" sz="2000" dirty="0">
                <a:latin typeface="ArialMT"/>
              </a:rPr>
              <a:t>En este </a:t>
            </a:r>
            <a:r>
              <a:rPr lang="es-BO" sz="2000" dirty="0" smtClean="0">
                <a:latin typeface="ArialMT"/>
              </a:rPr>
              <a:t>tema se explicara </a:t>
            </a:r>
            <a:r>
              <a:rPr lang="es-BO" sz="2000" dirty="0">
                <a:latin typeface="ArialMT"/>
              </a:rPr>
              <a:t>la segunda etapa de la modelación con </a:t>
            </a:r>
            <a:r>
              <a:rPr lang="es-BO" sz="2000" dirty="0" smtClean="0">
                <a:latin typeface="ArialMT"/>
              </a:rPr>
              <a:t>Dinámica de </a:t>
            </a:r>
            <a:r>
              <a:rPr lang="es-BO" sz="2000" dirty="0">
                <a:latin typeface="ArialMT"/>
              </a:rPr>
              <a:t>Sistemas: </a:t>
            </a:r>
            <a:r>
              <a:rPr lang="es-BO" sz="2000" b="1" dirty="0" smtClean="0">
                <a:latin typeface="ArialMT"/>
              </a:rPr>
              <a:t>Formulación</a:t>
            </a:r>
            <a:r>
              <a:rPr lang="es-BO" sz="2000" dirty="0" smtClean="0">
                <a:latin typeface="ArialMT"/>
              </a:rPr>
              <a:t>; </a:t>
            </a:r>
            <a:r>
              <a:rPr lang="es-BO" sz="2000" dirty="0"/>
              <a:t>presentándola desde el punto de vista de </a:t>
            </a:r>
            <a:r>
              <a:rPr lang="es-BO" sz="2000" dirty="0" smtClean="0"/>
              <a:t>elementos genéricos </a:t>
            </a:r>
            <a:r>
              <a:rPr lang="es-BO" sz="2000" dirty="0"/>
              <a:t>que permitirán comprender su </a:t>
            </a:r>
            <a:r>
              <a:rPr lang="es-BO" sz="2000" dirty="0" smtClean="0"/>
              <a:t>representación, es decir, llevaremos un diagrama causa-efecto a un diagrama de flujo-nivel o </a:t>
            </a:r>
            <a:r>
              <a:rPr lang="es-BO" sz="2000" dirty="0" err="1" smtClean="0"/>
              <a:t>Forrester</a:t>
            </a:r>
            <a:r>
              <a:rPr lang="es-BO" sz="2000" dirty="0" smtClean="0"/>
              <a:t>, agregar ecuaciones y en la siguiente etapa de prueba poder simular, trabajaremos de forma conjunta la etapa de formulación y la de pruebas para lograr obtener algo tipo de resultado.</a:t>
            </a:r>
          </a:p>
          <a:p>
            <a:endParaRPr lang="en-US" sz="2000" dirty="0"/>
          </a:p>
          <a:p>
            <a:pPr algn="just"/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debajo</a:t>
            </a:r>
            <a:r>
              <a:rPr lang="en-US" sz="2000" dirty="0" smtClean="0"/>
              <a:t> del </a:t>
            </a:r>
            <a:r>
              <a:rPr lang="en-US" sz="2000" dirty="0" err="1" smtClean="0"/>
              <a:t>modelaje</a:t>
            </a:r>
            <a:r>
              <a:rPr lang="en-US" sz="2000" dirty="0" smtClean="0"/>
              <a:t> conceptual, </a:t>
            </a:r>
            <a:r>
              <a:rPr lang="en-US" sz="2000" dirty="0" err="1" smtClean="0"/>
              <a:t>estan</a:t>
            </a:r>
            <a:r>
              <a:rPr lang="en-US" sz="2000" dirty="0" smtClean="0"/>
              <a:t>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modelos</a:t>
            </a:r>
            <a:r>
              <a:rPr lang="en-US" sz="2000" dirty="0" smtClean="0"/>
              <a:t> </a:t>
            </a:r>
            <a:r>
              <a:rPr lang="en-US" sz="2000" dirty="0" err="1" smtClean="0"/>
              <a:t>matematicos</a:t>
            </a:r>
            <a:r>
              <a:rPr lang="en-US" sz="2000" dirty="0" smtClean="0"/>
              <a:t> a </a:t>
            </a:r>
            <a:r>
              <a:rPr lang="en-US" sz="2000" dirty="0" err="1" smtClean="0"/>
              <a:t>traves</a:t>
            </a:r>
            <a:r>
              <a:rPr lang="en-US" sz="2000" dirty="0" smtClean="0"/>
              <a:t> de </a:t>
            </a:r>
            <a:r>
              <a:rPr lang="en-US" sz="2000" dirty="0" err="1" smtClean="0"/>
              <a:t>programacion</a:t>
            </a:r>
            <a:r>
              <a:rPr lang="en-US" sz="2000" dirty="0" smtClean="0"/>
              <a:t> </a:t>
            </a:r>
            <a:r>
              <a:rPr lang="en-US" sz="2000" dirty="0" err="1" smtClean="0"/>
              <a:t>numerica</a:t>
            </a:r>
            <a:r>
              <a:rPr lang="en-US" sz="2000" dirty="0" smtClean="0"/>
              <a:t>, </a:t>
            </a:r>
            <a:r>
              <a:rPr lang="en-US" sz="2000" dirty="0" err="1" smtClean="0"/>
              <a:t>calculo</a:t>
            </a:r>
            <a:r>
              <a:rPr lang="en-US" sz="2000" dirty="0" smtClean="0"/>
              <a:t> </a:t>
            </a:r>
            <a:r>
              <a:rPr lang="en-US" sz="2000" dirty="0" err="1" smtClean="0"/>
              <a:t>numerico</a:t>
            </a:r>
            <a:r>
              <a:rPr lang="en-US" sz="2000" dirty="0" smtClean="0"/>
              <a:t> de </a:t>
            </a:r>
            <a:r>
              <a:rPr lang="en-US" sz="2000" dirty="0" err="1" smtClean="0"/>
              <a:t>alguna</a:t>
            </a:r>
            <a:r>
              <a:rPr lang="en-US" sz="2000" dirty="0" smtClean="0"/>
              <a:t> forma para </a:t>
            </a:r>
            <a:r>
              <a:rPr lang="en-US" sz="2000" dirty="0" err="1" smtClean="0"/>
              <a:t>poder</a:t>
            </a:r>
            <a:r>
              <a:rPr lang="en-US" sz="2000" dirty="0" smtClean="0"/>
              <a:t> </a:t>
            </a:r>
            <a:r>
              <a:rPr lang="en-US" sz="2000" dirty="0" err="1" smtClean="0"/>
              <a:t>integrar</a:t>
            </a:r>
            <a:r>
              <a:rPr lang="en-US" sz="2000" dirty="0" smtClean="0"/>
              <a:t> o </a:t>
            </a:r>
            <a:r>
              <a:rPr lang="en-US" sz="2000" dirty="0" err="1" smtClean="0"/>
              <a:t>derivar</a:t>
            </a:r>
            <a:r>
              <a:rPr lang="en-US" sz="2000" dirty="0" smtClean="0"/>
              <a:t> de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manera</a:t>
            </a:r>
            <a:r>
              <a:rPr lang="en-US" sz="2000" dirty="0" smtClean="0"/>
              <a:t> mas simple que la </a:t>
            </a:r>
            <a:r>
              <a:rPr lang="en-US" sz="2000" dirty="0" err="1" smtClean="0"/>
              <a:t>analitica</a:t>
            </a:r>
            <a:r>
              <a:rPr lang="en-US" sz="2000" dirty="0" smtClean="0"/>
              <a:t>. Para </a:t>
            </a:r>
            <a:r>
              <a:rPr lang="en-US" sz="2000" dirty="0" err="1" smtClean="0"/>
              <a:t>ello</a:t>
            </a:r>
            <a:r>
              <a:rPr lang="en-US" sz="2000" dirty="0" smtClean="0"/>
              <a:t> </a:t>
            </a:r>
            <a:r>
              <a:rPr lang="en-US" sz="2000" dirty="0" err="1" smtClean="0"/>
              <a:t>haremos</a:t>
            </a:r>
            <a:r>
              <a:rPr lang="en-US" sz="2000" dirty="0" smtClean="0"/>
              <a:t> </a:t>
            </a:r>
            <a:r>
              <a:rPr lang="en-US" sz="2000" dirty="0" err="1" smtClean="0"/>
              <a:t>uso</a:t>
            </a:r>
            <a:r>
              <a:rPr lang="en-US" sz="2000" dirty="0" smtClean="0"/>
              <a:t> de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diagramas</a:t>
            </a:r>
            <a:r>
              <a:rPr lang="en-US" sz="2000" dirty="0" smtClean="0"/>
              <a:t> de </a:t>
            </a:r>
            <a:r>
              <a:rPr lang="en-US" sz="2000" dirty="0" err="1" smtClean="0"/>
              <a:t>flujos</a:t>
            </a:r>
            <a:r>
              <a:rPr lang="en-US" sz="2000" dirty="0" smtClean="0"/>
              <a:t> </a:t>
            </a:r>
            <a:r>
              <a:rPr lang="en-US" sz="2000" dirty="0" err="1" smtClean="0"/>
              <a:t>llamados</a:t>
            </a:r>
            <a:r>
              <a:rPr lang="en-US" sz="2000" dirty="0" smtClean="0"/>
              <a:t> </a:t>
            </a:r>
            <a:r>
              <a:rPr lang="en-US" sz="2000" dirty="0" err="1" smtClean="0"/>
              <a:t>tambien</a:t>
            </a:r>
            <a:r>
              <a:rPr lang="en-US" sz="2000" dirty="0" smtClean="0"/>
              <a:t> de Forrester.</a:t>
            </a:r>
            <a:endParaRPr lang="es-BO" sz="2000" dirty="0"/>
          </a:p>
        </p:txBody>
      </p:sp>
      <p:sp>
        <p:nvSpPr>
          <p:cNvPr id="9" name="Rectángulo 8"/>
          <p:cNvSpPr/>
          <p:nvPr/>
        </p:nvSpPr>
        <p:spPr>
          <a:xfrm>
            <a:off x="1171388" y="1195825"/>
            <a:ext cx="9634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Introduccion</a:t>
            </a:r>
            <a:r>
              <a:rPr lang="es-BO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BO" dirty="0"/>
          </a:p>
        </p:txBody>
      </p:sp>
      <p:sp>
        <p:nvSpPr>
          <p:cNvPr id="10" name="Rectángulo 9"/>
          <p:cNvSpPr/>
          <p:nvPr/>
        </p:nvSpPr>
        <p:spPr>
          <a:xfrm>
            <a:off x="1170524" y="5600620"/>
            <a:ext cx="99880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BO" sz="2000" dirty="0"/>
              <a:t>El Diagrama de Flujos, es característico de la Dinámica de Sistemas y es una traducción del diagrama causal a una terminología que facilita la escritura de las ecuaciones. Básicamente consiste en la clasificación de los elementos del sistema.</a:t>
            </a:r>
            <a:endParaRPr lang="es-BO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24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337521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Exogena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49472" y="1987037"/>
            <a:ext cx="10102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Variable </a:t>
            </a:r>
            <a:r>
              <a:rPr lang="en-US" sz="2000" dirty="0" err="1" smtClean="0"/>
              <a:t>cuya</a:t>
            </a:r>
            <a:r>
              <a:rPr lang="en-US" sz="2000" dirty="0" smtClean="0"/>
              <a:t> </a:t>
            </a:r>
            <a:r>
              <a:rPr lang="en-US" sz="2000" dirty="0" err="1" smtClean="0"/>
              <a:t>evolucion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independiente</a:t>
            </a:r>
            <a:r>
              <a:rPr lang="en-US" sz="2000" dirty="0" smtClean="0"/>
              <a:t> de las del resto del </a:t>
            </a:r>
            <a:r>
              <a:rPr lang="en-US" sz="2000" b="1" dirty="0" err="1" smtClean="0"/>
              <a:t>sistema</a:t>
            </a:r>
            <a:r>
              <a:rPr lang="en-US" sz="2000" dirty="0" smtClean="0"/>
              <a:t>. </a:t>
            </a:r>
            <a:r>
              <a:rPr lang="en-US" sz="2000" dirty="0" err="1" smtClean="0"/>
              <a:t>Representa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accion</a:t>
            </a:r>
            <a:r>
              <a:rPr lang="en-US" sz="2000" dirty="0" smtClean="0"/>
              <a:t> del </a:t>
            </a:r>
            <a:r>
              <a:rPr lang="en-US" sz="2000" dirty="0" err="1" smtClean="0"/>
              <a:t>medio</a:t>
            </a:r>
            <a:r>
              <a:rPr lang="en-US" sz="2000" dirty="0" smtClean="0"/>
              <a:t> </a:t>
            </a:r>
            <a:r>
              <a:rPr lang="en-US" sz="2000" dirty="0" err="1" smtClean="0"/>
              <a:t>sobre</a:t>
            </a:r>
            <a:r>
              <a:rPr lang="en-US" sz="2000" dirty="0" smtClean="0"/>
              <a:t> el </a:t>
            </a:r>
            <a:r>
              <a:rPr lang="en-US" sz="2000" dirty="0" err="1" smtClean="0"/>
              <a:t>sistema</a:t>
            </a:r>
            <a:r>
              <a:rPr lang="en-US" sz="2000" dirty="0" smtClean="0"/>
              <a:t>.</a:t>
            </a:r>
            <a:endParaRPr lang="es-BO" sz="2000" dirty="0"/>
          </a:p>
        </p:txBody>
      </p:sp>
      <p:sp>
        <p:nvSpPr>
          <p:cNvPr id="10" name="Rectángulo 9"/>
          <p:cNvSpPr/>
          <p:nvPr/>
        </p:nvSpPr>
        <p:spPr>
          <a:xfrm>
            <a:off x="1088796" y="5289951"/>
            <a:ext cx="101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T</a:t>
            </a:r>
            <a:r>
              <a:rPr lang="en-US" dirty="0" err="1" smtClean="0"/>
              <a:t>enemos</a:t>
            </a:r>
            <a:r>
              <a:rPr lang="en-US" dirty="0" smtClean="0"/>
              <a:t> la variable </a:t>
            </a:r>
            <a:r>
              <a:rPr lang="en-US" dirty="0" err="1" smtClean="0"/>
              <a:t>exogena</a:t>
            </a:r>
            <a:r>
              <a:rPr lang="en-US" dirty="0" smtClean="0"/>
              <a:t> que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simbolo</a:t>
            </a:r>
            <a:r>
              <a:rPr lang="en-US" dirty="0"/>
              <a:t> </a:t>
            </a:r>
            <a:r>
              <a:rPr lang="en-US" dirty="0" smtClean="0"/>
              <a:t>original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la </a:t>
            </a:r>
            <a:r>
              <a:rPr lang="en-US" dirty="0" err="1" smtClean="0"/>
              <a:t>imagen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actualmente</a:t>
            </a:r>
            <a:r>
              <a:rPr lang="en-US" dirty="0" smtClean="0"/>
              <a:t> solo se </a:t>
            </a:r>
            <a:r>
              <a:rPr lang="en-US" dirty="0" err="1" smtClean="0"/>
              <a:t>coloca</a:t>
            </a:r>
            <a:r>
              <a:rPr lang="en-US" dirty="0" smtClean="0"/>
              <a:t> el </a:t>
            </a:r>
            <a:r>
              <a:rPr lang="en-US" dirty="0" err="1" smtClean="0"/>
              <a:t>nombre</a:t>
            </a:r>
            <a:r>
              <a:rPr lang="en-US" dirty="0" smtClean="0"/>
              <a:t>,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distintos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funciones</a:t>
            </a:r>
            <a:r>
              <a:rPr lang="en-US" dirty="0" smtClean="0"/>
              <a:t> </a:t>
            </a:r>
            <a:r>
              <a:rPr lang="en-US" dirty="0" err="1" smtClean="0"/>
              <a:t>especificas</a:t>
            </a:r>
            <a:r>
              <a:rPr lang="en-US" dirty="0" smtClean="0"/>
              <a:t> que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simuladores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</a:t>
            </a:r>
            <a:r>
              <a:rPr lang="en-US" dirty="0" smtClean="0"/>
              <a:t>. Como </a:t>
            </a:r>
            <a:r>
              <a:rPr lang="en-US" dirty="0" err="1" smtClean="0"/>
              <a:t>representaria</a:t>
            </a:r>
            <a:r>
              <a:rPr lang="en-US" dirty="0" smtClean="0"/>
              <a:t> la variable </a:t>
            </a:r>
            <a:r>
              <a:rPr lang="en-US" dirty="0" err="1" smtClean="0"/>
              <a:t>exogena</a:t>
            </a:r>
            <a:r>
              <a:rPr lang="en-US" dirty="0" smtClean="0"/>
              <a:t> </a:t>
            </a:r>
            <a:r>
              <a:rPr lang="en-US" dirty="0" err="1" smtClean="0"/>
              <a:t>lluvia</a:t>
            </a:r>
            <a:r>
              <a:rPr lang="en-US" dirty="0" smtClean="0"/>
              <a:t> –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funcion</a:t>
            </a:r>
            <a:r>
              <a:rPr lang="en-US" dirty="0" smtClean="0"/>
              <a:t> random uniform({min},{max},{seed})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93" y="2738012"/>
            <a:ext cx="6460106" cy="24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10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337521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Relacion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no-lineal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49472" y="1987037"/>
            <a:ext cx="10102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/>
              <a:t>Una</a:t>
            </a:r>
            <a:r>
              <a:rPr lang="en-US" sz="2000" dirty="0" smtClean="0"/>
              <a:t> expression no-lineal entre variables, </a:t>
            </a:r>
            <a:r>
              <a:rPr lang="en-US" sz="2000" dirty="0" err="1" smtClean="0"/>
              <a:t>comunmente</a:t>
            </a:r>
            <a:r>
              <a:rPr lang="en-US" sz="2000" dirty="0" smtClean="0"/>
              <a:t> se </a:t>
            </a:r>
            <a:r>
              <a:rPr lang="en-US" sz="2000" dirty="0" err="1" smtClean="0"/>
              <a:t>utilizan</a:t>
            </a:r>
            <a:r>
              <a:rPr lang="en-US" sz="2000" dirty="0" smtClean="0"/>
              <a:t> </a:t>
            </a:r>
            <a:r>
              <a:rPr lang="en-US" sz="2000" dirty="0" err="1" smtClean="0"/>
              <a:t>tablas</a:t>
            </a:r>
            <a:r>
              <a:rPr lang="en-US" sz="2000" dirty="0" smtClean="0"/>
              <a:t> para </a:t>
            </a:r>
            <a:r>
              <a:rPr lang="en-US" sz="2000" dirty="0" err="1" smtClean="0"/>
              <a:t>observar</a:t>
            </a:r>
            <a:r>
              <a:rPr lang="en-US" sz="2000" dirty="0" smtClean="0"/>
              <a:t> el </a:t>
            </a:r>
            <a:r>
              <a:rPr lang="en-US" sz="2000" dirty="0" err="1" smtClean="0"/>
              <a:t>comportamiento</a:t>
            </a:r>
            <a:r>
              <a:rPr lang="en-US" sz="2000" dirty="0" smtClean="0"/>
              <a:t> del </a:t>
            </a:r>
            <a:r>
              <a:rPr lang="en-US" sz="2000" dirty="0" err="1"/>
              <a:t>sistema</a:t>
            </a:r>
            <a:r>
              <a:rPr lang="en-US" sz="2000" dirty="0"/>
              <a:t>.</a:t>
            </a:r>
            <a:endParaRPr lang="es-BO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59" y="2383601"/>
            <a:ext cx="6572582" cy="27803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49473" y="2652154"/>
            <a:ext cx="42813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relacion</a:t>
            </a:r>
            <a:r>
              <a:rPr lang="en-US" sz="2000" dirty="0" smtClean="0"/>
              <a:t> </a:t>
            </a: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asociada</a:t>
            </a:r>
            <a:r>
              <a:rPr lang="en-US" sz="2000" dirty="0" smtClean="0"/>
              <a:t> con la idea de: se </a:t>
            </a:r>
            <a:r>
              <a:rPr lang="en-US" sz="2000" dirty="0" err="1" smtClean="0"/>
              <a:t>contara</a:t>
            </a:r>
            <a:r>
              <a:rPr lang="en-US" sz="2000" dirty="0" smtClean="0"/>
              <a:t> con informacion </a:t>
            </a:r>
            <a:r>
              <a:rPr lang="en-US" sz="2000" dirty="0" err="1" smtClean="0"/>
              <a:t>como</a:t>
            </a:r>
            <a:r>
              <a:rPr lang="en-US" sz="2000" dirty="0" smtClean="0"/>
              <a:t> del COVID, </a:t>
            </a:r>
            <a:r>
              <a:rPr lang="en-US" sz="2000" dirty="0" err="1" smtClean="0"/>
              <a:t>pero</a:t>
            </a:r>
            <a:r>
              <a:rPr lang="en-US" sz="2000" dirty="0" smtClean="0"/>
              <a:t> hasta antes del 2020 no se </a:t>
            </a:r>
            <a:r>
              <a:rPr lang="en-US" sz="2000" dirty="0" err="1" smtClean="0"/>
              <a:t>contaba</a:t>
            </a:r>
            <a:r>
              <a:rPr lang="en-US" sz="2000" dirty="0" smtClean="0"/>
              <a:t> con </a:t>
            </a:r>
            <a:r>
              <a:rPr lang="en-US" sz="2000" dirty="0" err="1" smtClean="0"/>
              <a:t>tal</a:t>
            </a:r>
            <a:r>
              <a:rPr lang="en-US" sz="2000" dirty="0" smtClean="0"/>
              <a:t> informacion, </a:t>
            </a:r>
            <a:r>
              <a:rPr lang="en-US" sz="2000" dirty="0" err="1" smtClean="0"/>
              <a:t>ahora</a:t>
            </a:r>
            <a:r>
              <a:rPr lang="en-US" sz="2000" dirty="0" smtClean="0"/>
              <a:t> la informacion </a:t>
            </a:r>
            <a:r>
              <a:rPr lang="en-US" sz="2000" dirty="0" err="1" smtClean="0"/>
              <a:t>desde</a:t>
            </a:r>
            <a:r>
              <a:rPr lang="en-US" sz="2000" dirty="0" smtClean="0"/>
              <a:t> el 2020 hasta </a:t>
            </a:r>
            <a:r>
              <a:rPr lang="en-US" sz="2000" dirty="0" err="1" smtClean="0"/>
              <a:t>ahora</a:t>
            </a:r>
            <a:r>
              <a:rPr lang="en-US" sz="2000" dirty="0" smtClean="0"/>
              <a:t> no </a:t>
            </a:r>
            <a:r>
              <a:rPr lang="en-US" sz="2000" dirty="0" err="1" smtClean="0"/>
              <a:t>es</a:t>
            </a:r>
            <a:r>
              <a:rPr lang="en-US" sz="2000" dirty="0" smtClean="0"/>
              <a:t> real, </a:t>
            </a:r>
            <a:r>
              <a:rPr lang="en-US" sz="2000" dirty="0" err="1" smtClean="0"/>
              <a:t>porque</a:t>
            </a:r>
            <a:r>
              <a:rPr lang="en-US" sz="2000" dirty="0" smtClean="0"/>
              <a:t> </a:t>
            </a:r>
            <a:r>
              <a:rPr lang="en-US" sz="2000" dirty="0" err="1" smtClean="0"/>
              <a:t>muchos</a:t>
            </a:r>
            <a:r>
              <a:rPr lang="en-US" sz="2000" dirty="0" smtClean="0"/>
              <a:t> </a:t>
            </a:r>
            <a:r>
              <a:rPr lang="en-US" sz="2000" dirty="0" err="1" smtClean="0"/>
              <a:t>paises</a:t>
            </a:r>
            <a:r>
              <a:rPr lang="en-US" sz="2000" dirty="0" smtClean="0"/>
              <a:t> </a:t>
            </a:r>
            <a:r>
              <a:rPr lang="en-US" sz="2000" dirty="0" err="1" smtClean="0"/>
              <a:t>ocultaron</a:t>
            </a:r>
            <a:r>
              <a:rPr lang="en-US" sz="2000" dirty="0" smtClean="0"/>
              <a:t> </a:t>
            </a:r>
            <a:r>
              <a:rPr lang="en-US" sz="2000" dirty="0" err="1" smtClean="0"/>
              <a:t>esa</a:t>
            </a:r>
            <a:r>
              <a:rPr lang="en-US" sz="2000" dirty="0" smtClean="0"/>
              <a:t> informacion.</a:t>
            </a:r>
            <a:endParaRPr lang="es-BO" sz="2000" dirty="0"/>
          </a:p>
        </p:txBody>
      </p:sp>
      <p:sp>
        <p:nvSpPr>
          <p:cNvPr id="8" name="Rectángulo 7"/>
          <p:cNvSpPr/>
          <p:nvPr/>
        </p:nvSpPr>
        <p:spPr>
          <a:xfrm>
            <a:off x="1049472" y="5206699"/>
            <a:ext cx="102579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Pero para el </a:t>
            </a:r>
            <a:r>
              <a:rPr lang="en-US" sz="2000" dirty="0" err="1" smtClean="0"/>
              <a:t>ej</a:t>
            </a:r>
            <a:r>
              <a:rPr lang="en-US" sz="2000" dirty="0" smtClean="0"/>
              <a:t>. </a:t>
            </a:r>
            <a:r>
              <a:rPr lang="en-US" sz="2000" dirty="0" err="1" smtClean="0"/>
              <a:t>Supongamos</a:t>
            </a:r>
            <a:r>
              <a:rPr lang="en-US" sz="2000" dirty="0" smtClean="0"/>
              <a:t> que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tenemos</a:t>
            </a:r>
            <a:r>
              <a:rPr lang="en-US" sz="2000" dirty="0" smtClean="0"/>
              <a:t> informacion </a:t>
            </a:r>
            <a:r>
              <a:rPr lang="en-US" sz="2000" dirty="0" err="1" smtClean="0"/>
              <a:t>correcta</a:t>
            </a:r>
            <a:r>
              <a:rPr lang="en-US" sz="2000" dirty="0" smtClean="0"/>
              <a:t> y </a:t>
            </a: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puede</a:t>
            </a:r>
            <a:r>
              <a:rPr lang="en-US" sz="2000" dirty="0" smtClean="0"/>
              <a:t> </a:t>
            </a:r>
            <a:r>
              <a:rPr lang="en-US" sz="2000" dirty="0" err="1" smtClean="0"/>
              <a:t>ser</a:t>
            </a:r>
            <a:r>
              <a:rPr lang="en-US" sz="2000" dirty="0" smtClean="0"/>
              <a:t> </a:t>
            </a:r>
            <a:r>
              <a:rPr lang="en-US" sz="2000" dirty="0" err="1" smtClean="0"/>
              <a:t>solicitada</a:t>
            </a:r>
            <a:r>
              <a:rPr lang="en-US" sz="2000" dirty="0" smtClean="0"/>
              <a:t> al </a:t>
            </a:r>
            <a:r>
              <a:rPr lang="en-US" sz="2000" dirty="0" err="1" smtClean="0"/>
              <a:t>sedes</a:t>
            </a:r>
            <a:r>
              <a:rPr lang="en-US" sz="2000" dirty="0" smtClean="0"/>
              <a:t> o al </a:t>
            </a:r>
            <a:r>
              <a:rPr lang="en-US" sz="2000" dirty="0" err="1" smtClean="0"/>
              <a:t>ministerio</a:t>
            </a:r>
            <a:r>
              <a:rPr lang="en-US" sz="2000" dirty="0" smtClean="0"/>
              <a:t> de </a:t>
            </a:r>
            <a:r>
              <a:rPr lang="en-US" sz="2000" dirty="0" err="1" smtClean="0"/>
              <a:t>salud</a:t>
            </a:r>
            <a:r>
              <a:rPr lang="en-US" sz="2000" dirty="0" smtClean="0"/>
              <a:t> y </a:t>
            </a:r>
            <a:r>
              <a:rPr lang="en-US" sz="2000" dirty="0" err="1" smtClean="0"/>
              <a:t>ellos</a:t>
            </a:r>
            <a:r>
              <a:rPr lang="en-US" sz="2000" dirty="0" smtClean="0"/>
              <a:t> </a:t>
            </a:r>
            <a:r>
              <a:rPr lang="en-US" sz="2000" dirty="0" err="1" smtClean="0"/>
              <a:t>nos</a:t>
            </a:r>
            <a:r>
              <a:rPr lang="en-US" sz="2000" dirty="0" smtClean="0"/>
              <a:t> </a:t>
            </a:r>
            <a:r>
              <a:rPr lang="en-US" sz="2000" dirty="0" err="1" smtClean="0"/>
              <a:t>brindaran</a:t>
            </a:r>
            <a:r>
              <a:rPr lang="en-US" sz="2000" dirty="0" smtClean="0"/>
              <a:t> </a:t>
            </a:r>
            <a:r>
              <a:rPr lang="en-US" sz="2000" dirty="0" err="1" smtClean="0"/>
              <a:t>cierta</a:t>
            </a:r>
            <a:r>
              <a:rPr lang="en-US" sz="2000" dirty="0" smtClean="0"/>
              <a:t> informacion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dias</a:t>
            </a:r>
            <a:r>
              <a:rPr lang="en-US" sz="2000" dirty="0" smtClean="0"/>
              <a:t>,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semanas</a:t>
            </a:r>
            <a:r>
              <a:rPr lang="en-US" sz="2000" dirty="0" smtClean="0"/>
              <a:t>,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meses</a:t>
            </a:r>
            <a:r>
              <a:rPr lang="en-US" sz="2000" dirty="0" smtClean="0"/>
              <a:t>; </a:t>
            </a:r>
            <a:r>
              <a:rPr lang="en-US" sz="2000" dirty="0" err="1" smtClean="0"/>
              <a:t>pero</a:t>
            </a:r>
            <a:r>
              <a:rPr lang="en-US" sz="2000" dirty="0" smtClean="0"/>
              <a:t> </a:t>
            </a:r>
            <a:r>
              <a:rPr lang="en-US" sz="2000" dirty="0" err="1" smtClean="0"/>
              <a:t>esa</a:t>
            </a:r>
            <a:r>
              <a:rPr lang="en-US" sz="2000" dirty="0" smtClean="0"/>
              <a:t> informacion no </a:t>
            </a:r>
            <a:r>
              <a:rPr lang="en-US" sz="2000" dirty="0" err="1" smtClean="0"/>
              <a:t>sigue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distribucion</a:t>
            </a:r>
            <a:r>
              <a:rPr lang="en-US" sz="2000" dirty="0" smtClean="0"/>
              <a:t>; </a:t>
            </a:r>
            <a:r>
              <a:rPr lang="en-US" sz="2000" dirty="0" err="1" smtClean="0"/>
              <a:t>ni</a:t>
            </a:r>
            <a:r>
              <a:rPr lang="en-US" sz="2000" dirty="0" smtClean="0"/>
              <a:t> lineal, </a:t>
            </a:r>
            <a:r>
              <a:rPr lang="en-US" sz="2000" dirty="0" err="1" smtClean="0"/>
              <a:t>ni</a:t>
            </a:r>
            <a:r>
              <a:rPr lang="en-US" sz="2000" dirty="0" smtClean="0"/>
              <a:t> </a:t>
            </a:r>
            <a:r>
              <a:rPr lang="en-US" sz="2000" dirty="0" err="1" smtClean="0"/>
              <a:t>exponencial</a:t>
            </a:r>
            <a:r>
              <a:rPr lang="en-US" sz="2000" dirty="0" smtClean="0"/>
              <a:t>. </a:t>
            </a:r>
            <a:r>
              <a:rPr lang="en-US" sz="2000" dirty="0" err="1" smtClean="0"/>
              <a:t>Queremos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utilizarlo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viene</a:t>
            </a:r>
            <a:r>
              <a:rPr lang="en-US" sz="2000" dirty="0" smtClean="0"/>
              <a:t> y para </a:t>
            </a:r>
            <a:r>
              <a:rPr lang="en-US" sz="2000" dirty="0" err="1" smtClean="0"/>
              <a:t>ello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utilizamos</a:t>
            </a:r>
            <a:r>
              <a:rPr lang="en-US" sz="2000" dirty="0" smtClean="0"/>
              <a:t> </a:t>
            </a:r>
            <a:r>
              <a:rPr lang="en-US" sz="2000" dirty="0" err="1" smtClean="0"/>
              <a:t>relaciones</a:t>
            </a:r>
            <a:r>
              <a:rPr lang="en-US" sz="2000" dirty="0" smtClean="0"/>
              <a:t> no </a:t>
            </a:r>
            <a:r>
              <a:rPr lang="en-US" sz="2000" dirty="0" err="1" smtClean="0"/>
              <a:t>lineales</a:t>
            </a:r>
            <a:r>
              <a:rPr lang="en-US" sz="2000" dirty="0" smtClean="0"/>
              <a:t>.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3389543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337521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Relacion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no-lineal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51" y="2088496"/>
            <a:ext cx="7167017" cy="303178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49472" y="5243950"/>
            <a:ext cx="102956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Para </a:t>
            </a:r>
            <a:r>
              <a:rPr lang="en-US" sz="2000" dirty="0" err="1" smtClean="0"/>
              <a:t>ello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utilizamos</a:t>
            </a:r>
            <a:r>
              <a:rPr lang="en-US" sz="2000" dirty="0" smtClean="0"/>
              <a:t> </a:t>
            </a:r>
            <a:r>
              <a:rPr lang="en-US" sz="2000" dirty="0" err="1" smtClean="0"/>
              <a:t>tablas</a:t>
            </a:r>
            <a:r>
              <a:rPr lang="en-US" sz="2000" dirty="0" smtClean="0"/>
              <a:t> </a:t>
            </a:r>
            <a:r>
              <a:rPr lang="en-US" sz="2000" dirty="0" err="1" smtClean="0"/>
              <a:t>xy</a:t>
            </a:r>
            <a:r>
              <a:rPr lang="en-US" sz="2000" dirty="0" smtClean="0"/>
              <a:t> y </a:t>
            </a:r>
            <a:r>
              <a:rPr lang="en-US" sz="2000" dirty="0" err="1" smtClean="0"/>
              <a:t>esto</a:t>
            </a:r>
            <a:r>
              <a:rPr lang="en-US" sz="2000" dirty="0" smtClean="0"/>
              <a:t> </a:t>
            </a:r>
            <a:r>
              <a:rPr lang="en-US" sz="2000" dirty="0" err="1" smtClean="0"/>
              <a:t>nos</a:t>
            </a:r>
            <a:r>
              <a:rPr lang="en-US" sz="2000" dirty="0" smtClean="0"/>
              <a:t> </a:t>
            </a:r>
            <a:r>
              <a:rPr lang="en-US" sz="2000" dirty="0" err="1" smtClean="0"/>
              <a:t>muestra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grafica</a:t>
            </a:r>
            <a:r>
              <a:rPr lang="en-US" sz="2000" dirty="0" smtClean="0"/>
              <a:t> que </a:t>
            </a:r>
            <a:r>
              <a:rPr lang="en-US" sz="2000" dirty="0" err="1" smtClean="0"/>
              <a:t>tenga</a:t>
            </a:r>
            <a:r>
              <a:rPr lang="en-US" sz="2000" dirty="0" smtClean="0"/>
              <a:t> un </a:t>
            </a:r>
            <a:r>
              <a:rPr lang="en-US" sz="2000" dirty="0" err="1" smtClean="0"/>
              <a:t>comportamiento</a:t>
            </a:r>
            <a:r>
              <a:rPr lang="en-US" sz="2000" dirty="0" smtClean="0"/>
              <a:t> </a:t>
            </a:r>
            <a:r>
              <a:rPr lang="en-US" sz="2000" dirty="0" err="1" smtClean="0"/>
              <a:t>totalmente</a:t>
            </a:r>
            <a:r>
              <a:rPr lang="en-US" sz="2000" dirty="0" smtClean="0"/>
              <a:t> </a:t>
            </a:r>
            <a:r>
              <a:rPr lang="en-US" sz="2000" dirty="0" err="1" smtClean="0"/>
              <a:t>erratico</a:t>
            </a:r>
            <a:r>
              <a:rPr lang="en-US" sz="2000" dirty="0" smtClean="0"/>
              <a:t>, </a:t>
            </a:r>
            <a:r>
              <a:rPr lang="en-US" sz="2000" dirty="0" err="1" smtClean="0"/>
              <a:t>pero</a:t>
            </a:r>
            <a:r>
              <a:rPr lang="en-US" sz="2000" dirty="0" smtClean="0"/>
              <a:t> </a:t>
            </a:r>
            <a:r>
              <a:rPr lang="en-US" sz="2000" dirty="0" err="1" smtClean="0"/>
              <a:t>queremos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utilizar</a:t>
            </a:r>
            <a:r>
              <a:rPr lang="en-US" sz="2000" dirty="0" smtClean="0"/>
              <a:t> ese </a:t>
            </a:r>
            <a:r>
              <a:rPr lang="en-US" sz="2000" dirty="0" err="1" smtClean="0"/>
              <a:t>comportamiento</a:t>
            </a:r>
            <a:r>
              <a:rPr lang="en-US" sz="2000" dirty="0" smtClean="0"/>
              <a:t>. </a:t>
            </a:r>
            <a:r>
              <a:rPr lang="en-US" sz="2000" dirty="0" err="1" smtClean="0"/>
              <a:t>Entonces</a:t>
            </a:r>
            <a:r>
              <a:rPr lang="en-US" sz="2000" dirty="0" smtClean="0"/>
              <a:t> </a:t>
            </a:r>
            <a:r>
              <a:rPr lang="en-US" sz="2000" dirty="0" err="1" smtClean="0"/>
              <a:t>podemos</a:t>
            </a:r>
            <a:r>
              <a:rPr lang="en-US" sz="2000" dirty="0" smtClean="0"/>
              <a:t> </a:t>
            </a:r>
            <a:r>
              <a:rPr lang="en-US" sz="2000" dirty="0" err="1" smtClean="0"/>
              <a:t>crear</a:t>
            </a:r>
            <a:r>
              <a:rPr lang="en-US" sz="2000" dirty="0" smtClean="0"/>
              <a:t> </a:t>
            </a:r>
            <a:r>
              <a:rPr lang="en-US" sz="2000" dirty="0" err="1" smtClean="0"/>
              <a:t>nuestras</a:t>
            </a:r>
            <a:r>
              <a:rPr lang="en-US" sz="2000" dirty="0" smtClean="0"/>
              <a:t> variables no </a:t>
            </a:r>
            <a:r>
              <a:rPr lang="en-US" sz="2000" dirty="0" err="1" smtClean="0"/>
              <a:t>lineales</a:t>
            </a:r>
            <a:r>
              <a:rPr lang="en-US" sz="2000" dirty="0" smtClean="0"/>
              <a:t> y </a:t>
            </a:r>
            <a:r>
              <a:rPr lang="en-US" sz="2000" dirty="0" err="1" smtClean="0"/>
              <a:t>hacer</a:t>
            </a:r>
            <a:r>
              <a:rPr lang="en-US" sz="2000" dirty="0" smtClean="0"/>
              <a:t> que </a:t>
            </a:r>
            <a:r>
              <a:rPr lang="en-US" sz="2000" dirty="0" err="1" smtClean="0"/>
              <a:t>afecten</a:t>
            </a:r>
            <a:r>
              <a:rPr lang="en-US" sz="2000" dirty="0" smtClean="0"/>
              <a:t> a </a:t>
            </a:r>
            <a:r>
              <a:rPr lang="en-US" sz="2000" dirty="0" err="1" smtClean="0"/>
              <a:t>nuestro</a:t>
            </a:r>
            <a:r>
              <a:rPr lang="en-US" sz="2000" dirty="0" smtClean="0"/>
              <a:t> </a:t>
            </a:r>
            <a:r>
              <a:rPr lang="en-US" sz="2000" dirty="0" err="1" smtClean="0"/>
              <a:t>sistema</a:t>
            </a:r>
            <a:r>
              <a:rPr lang="en-US" sz="2000" dirty="0" smtClean="0"/>
              <a:t> con la </a:t>
            </a:r>
            <a:r>
              <a:rPr lang="en-US" sz="2000" dirty="0" err="1" smtClean="0"/>
              <a:t>realidad</a:t>
            </a:r>
            <a:r>
              <a:rPr lang="en-US" sz="2000" dirty="0" smtClean="0"/>
              <a:t> y no </a:t>
            </a:r>
            <a:r>
              <a:rPr lang="en-US" sz="2000" dirty="0" err="1" smtClean="0"/>
              <a:t>asi</a:t>
            </a:r>
            <a:r>
              <a:rPr lang="en-US" sz="2000" dirty="0" smtClean="0"/>
              <a:t> con un </a:t>
            </a:r>
            <a:r>
              <a:rPr lang="en-US" sz="2000" dirty="0" err="1" smtClean="0"/>
              <a:t>ajuste</a:t>
            </a:r>
            <a:r>
              <a:rPr lang="en-US" sz="2000" dirty="0" smtClean="0"/>
              <a:t> </a:t>
            </a:r>
            <a:r>
              <a:rPr lang="en-US" sz="2000" dirty="0" err="1" smtClean="0"/>
              <a:t>estadistico</a:t>
            </a:r>
            <a:r>
              <a:rPr lang="en-US" sz="2000" dirty="0" smtClean="0"/>
              <a:t>. 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1331941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264597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Nube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049472" y="1953995"/>
            <a:ext cx="102956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/>
              <a:t>Representa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Fuente o un </a:t>
            </a:r>
            <a:r>
              <a:rPr lang="en-US" sz="2000" dirty="0" err="1" smtClean="0"/>
              <a:t>pozo</a:t>
            </a:r>
            <a:r>
              <a:rPr lang="en-US" sz="2000" dirty="0" smtClean="0"/>
              <a:t>; </a:t>
            </a:r>
            <a:r>
              <a:rPr lang="en-US" sz="2000" dirty="0" err="1" smtClean="0"/>
              <a:t>puede</a:t>
            </a:r>
            <a:r>
              <a:rPr lang="en-US" sz="2000" dirty="0" smtClean="0"/>
              <a:t> </a:t>
            </a:r>
            <a:r>
              <a:rPr lang="en-US" sz="2000" dirty="0" err="1" smtClean="0"/>
              <a:t>interpretarse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un </a:t>
            </a:r>
            <a:r>
              <a:rPr lang="en-US" sz="2000" dirty="0" err="1" smtClean="0"/>
              <a:t>nivel</a:t>
            </a:r>
            <a:r>
              <a:rPr lang="en-US" sz="2000" dirty="0"/>
              <a:t> </a:t>
            </a:r>
            <a:r>
              <a:rPr lang="en-US" sz="2000" dirty="0" smtClean="0"/>
              <a:t>que no </a:t>
            </a:r>
            <a:r>
              <a:rPr lang="en-US" sz="2000" dirty="0" err="1" smtClean="0"/>
              <a:t>tiene</a:t>
            </a:r>
            <a:r>
              <a:rPr lang="en-US" sz="2000" dirty="0" smtClean="0"/>
              <a:t> </a:t>
            </a:r>
            <a:r>
              <a:rPr lang="en-US" sz="2000" dirty="0" err="1" smtClean="0"/>
              <a:t>interes</a:t>
            </a:r>
            <a:r>
              <a:rPr lang="en-US" sz="2000" dirty="0" smtClean="0"/>
              <a:t> y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practicamente</a:t>
            </a:r>
            <a:r>
              <a:rPr lang="en-US" sz="2000" dirty="0" smtClean="0"/>
              <a:t> </a:t>
            </a:r>
            <a:r>
              <a:rPr lang="en-US" sz="2000" dirty="0" err="1" smtClean="0"/>
              <a:t>inagotable</a:t>
            </a:r>
            <a:r>
              <a:rPr lang="en-US" sz="2000" dirty="0" smtClean="0"/>
              <a:t>.</a:t>
            </a:r>
            <a:endParaRPr lang="es-BO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81" y="2627774"/>
            <a:ext cx="6990595" cy="228719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9473" y="2778857"/>
            <a:ext cx="40080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No </a:t>
            </a:r>
            <a:r>
              <a:rPr lang="en-US" sz="2000" dirty="0" err="1" smtClean="0"/>
              <a:t>interesa</a:t>
            </a:r>
            <a:r>
              <a:rPr lang="en-US" sz="2000" dirty="0" smtClean="0"/>
              <a:t> de </a:t>
            </a:r>
            <a:r>
              <a:rPr lang="en-US" sz="2000" dirty="0" err="1" smtClean="0"/>
              <a:t>donde</a:t>
            </a:r>
            <a:r>
              <a:rPr lang="en-US" sz="2000" dirty="0" smtClean="0"/>
              <a:t> </a:t>
            </a:r>
            <a:r>
              <a:rPr lang="en-US" sz="2000" dirty="0" err="1" smtClean="0"/>
              <a:t>viene</a:t>
            </a:r>
            <a:r>
              <a:rPr lang="en-US" sz="2000" dirty="0" smtClean="0"/>
              <a:t> </a:t>
            </a:r>
            <a:r>
              <a:rPr lang="en-US" sz="2000" dirty="0" err="1" smtClean="0"/>
              <a:t>pero</a:t>
            </a:r>
            <a:r>
              <a:rPr lang="en-US" sz="2000" dirty="0" smtClean="0"/>
              <a:t> </a:t>
            </a:r>
            <a:r>
              <a:rPr lang="en-US" sz="2000" dirty="0" err="1" smtClean="0"/>
              <a:t>viene</a:t>
            </a:r>
            <a:r>
              <a:rPr lang="en-US" sz="2000" dirty="0" smtClean="0"/>
              <a:t> un </a:t>
            </a:r>
            <a:r>
              <a:rPr lang="en-US" sz="2000" dirty="0" err="1" smtClean="0"/>
              <a:t>monton</a:t>
            </a:r>
            <a:r>
              <a:rPr lang="en-US" sz="2000" dirty="0" smtClean="0"/>
              <a:t>.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ej</a:t>
            </a:r>
            <a:r>
              <a:rPr lang="en-US" sz="2000" dirty="0" smtClean="0"/>
              <a:t>. La </a:t>
            </a:r>
            <a:r>
              <a:rPr lang="en-US" sz="2000" dirty="0" err="1" smtClean="0"/>
              <a:t>nube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el </a:t>
            </a:r>
            <a:r>
              <a:rPr lang="en-US" sz="2000" dirty="0" err="1" smtClean="0"/>
              <a:t>ejemplo</a:t>
            </a:r>
            <a:r>
              <a:rPr lang="en-US" sz="2000" dirty="0" smtClean="0"/>
              <a:t> </a:t>
            </a:r>
            <a:r>
              <a:rPr lang="en-US" sz="2000" dirty="0" err="1" smtClean="0"/>
              <a:t>representa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Fuente </a:t>
            </a:r>
            <a:r>
              <a:rPr lang="en-US" sz="2000" dirty="0" err="1" smtClean="0"/>
              <a:t>inagotable</a:t>
            </a:r>
            <a:r>
              <a:rPr lang="en-US" sz="2000" dirty="0" smtClean="0"/>
              <a:t> de </a:t>
            </a:r>
            <a:r>
              <a:rPr lang="en-US" sz="2000" dirty="0" err="1" smtClean="0"/>
              <a:t>agua</a:t>
            </a:r>
            <a:r>
              <a:rPr lang="en-US" sz="2000" dirty="0" smtClean="0"/>
              <a:t> que </a:t>
            </a:r>
            <a:r>
              <a:rPr lang="en-US" sz="2000" dirty="0" err="1" smtClean="0"/>
              <a:t>llenara</a:t>
            </a:r>
            <a:r>
              <a:rPr lang="en-US" sz="2000" dirty="0" smtClean="0"/>
              <a:t> un </a:t>
            </a:r>
            <a:r>
              <a:rPr lang="en-US" sz="2000" dirty="0" err="1" smtClean="0"/>
              <a:t>pozo</a:t>
            </a:r>
            <a:r>
              <a:rPr lang="en-US" sz="2000" dirty="0" smtClean="0"/>
              <a:t>. Pero que </a:t>
            </a:r>
            <a:r>
              <a:rPr lang="en-US" sz="2000" dirty="0" err="1" smtClean="0"/>
              <a:t>pasaria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la </a:t>
            </a:r>
            <a:r>
              <a:rPr lang="en-US" sz="2000" dirty="0" err="1" smtClean="0"/>
              <a:t>nube</a:t>
            </a:r>
            <a:r>
              <a:rPr lang="en-US" sz="2000" dirty="0" smtClean="0"/>
              <a:t> </a:t>
            </a: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el </a:t>
            </a:r>
            <a:r>
              <a:rPr lang="en-US" sz="2000" dirty="0" err="1" smtClean="0"/>
              <a:t>otro</a:t>
            </a:r>
            <a:r>
              <a:rPr lang="en-US" sz="2000" dirty="0" smtClean="0"/>
              <a:t> </a:t>
            </a:r>
            <a:r>
              <a:rPr lang="en-US" sz="2000" dirty="0" err="1" smtClean="0"/>
              <a:t>extremo</a:t>
            </a:r>
            <a:r>
              <a:rPr lang="en-US" sz="2000" dirty="0" smtClean="0"/>
              <a:t>,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tuvieramos</a:t>
            </a:r>
            <a:r>
              <a:rPr lang="en-US" sz="2000" dirty="0" smtClean="0"/>
              <a:t> un </a:t>
            </a:r>
            <a:r>
              <a:rPr lang="en-US" sz="2000" dirty="0" err="1" smtClean="0"/>
              <a:t>flujo</a:t>
            </a:r>
            <a:r>
              <a:rPr lang="en-US" sz="2000" dirty="0" smtClean="0"/>
              <a:t> de </a:t>
            </a:r>
            <a:r>
              <a:rPr lang="en-US" sz="2000" dirty="0" err="1" smtClean="0"/>
              <a:t>salida</a:t>
            </a:r>
            <a:endParaRPr lang="es-BO" sz="2000" dirty="0"/>
          </a:p>
        </p:txBody>
      </p:sp>
      <p:sp>
        <p:nvSpPr>
          <p:cNvPr id="8" name="Rectángulo 7"/>
          <p:cNvSpPr/>
          <p:nvPr/>
        </p:nvSpPr>
        <p:spPr>
          <a:xfrm>
            <a:off x="1049471" y="4973453"/>
            <a:ext cx="1021555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del </a:t>
            </a:r>
            <a:r>
              <a:rPr lang="en-US" sz="2000" dirty="0" err="1"/>
              <a:t>deposito</a:t>
            </a:r>
            <a:r>
              <a:rPr lang="en-US" sz="2000" dirty="0"/>
              <a:t> y la </a:t>
            </a:r>
            <a:r>
              <a:rPr lang="en-US" sz="2000" dirty="0" err="1"/>
              <a:t>nube</a:t>
            </a:r>
            <a:r>
              <a:rPr lang="en-US" sz="2000" dirty="0"/>
              <a:t> </a:t>
            </a:r>
            <a:r>
              <a:rPr lang="en-US" sz="2000" dirty="0" err="1"/>
              <a:t>esta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</a:t>
            </a:r>
            <a:r>
              <a:rPr lang="en-US" sz="2000" dirty="0" err="1"/>
              <a:t>otro</a:t>
            </a:r>
            <a:r>
              <a:rPr lang="en-US" sz="2000" dirty="0"/>
              <a:t> </a:t>
            </a:r>
            <a:r>
              <a:rPr lang="en-US" sz="2000" dirty="0" err="1"/>
              <a:t>extremo</a:t>
            </a:r>
            <a:r>
              <a:rPr lang="en-US" sz="2000" dirty="0"/>
              <a:t>, que </a:t>
            </a:r>
            <a:r>
              <a:rPr lang="en-US" sz="2000" dirty="0" err="1"/>
              <a:t>podriamos</a:t>
            </a:r>
            <a:r>
              <a:rPr lang="en-US" sz="2000" dirty="0"/>
              <a:t> </a:t>
            </a:r>
            <a:r>
              <a:rPr lang="en-US" sz="2000" dirty="0" err="1"/>
              <a:t>interpretar</a:t>
            </a:r>
            <a:r>
              <a:rPr lang="en-US" sz="2000" dirty="0"/>
              <a:t> de </a:t>
            </a:r>
            <a:r>
              <a:rPr lang="en-US" sz="2000" dirty="0" err="1"/>
              <a:t>esa</a:t>
            </a:r>
            <a:r>
              <a:rPr lang="en-US" sz="2000" dirty="0"/>
              <a:t> </a:t>
            </a:r>
            <a:r>
              <a:rPr lang="en-US" sz="2000" dirty="0" err="1"/>
              <a:t>nube</a:t>
            </a:r>
            <a:r>
              <a:rPr lang="en-US" sz="2000" dirty="0"/>
              <a:t>,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llamaria</a:t>
            </a:r>
            <a:r>
              <a:rPr lang="en-US" sz="2000" dirty="0"/>
              <a:t> el </a:t>
            </a:r>
            <a:r>
              <a:rPr lang="en-US" sz="2000" dirty="0" err="1"/>
              <a:t>flujo</a:t>
            </a:r>
            <a:r>
              <a:rPr lang="en-US" sz="2000" dirty="0"/>
              <a:t> de </a:t>
            </a:r>
            <a:r>
              <a:rPr lang="en-US" sz="2000" dirty="0" err="1" smtClean="0"/>
              <a:t>salida</a:t>
            </a:r>
            <a:r>
              <a:rPr lang="en-US" sz="2000" dirty="0" smtClean="0"/>
              <a:t>? El </a:t>
            </a:r>
            <a:r>
              <a:rPr lang="en-US" sz="2000" dirty="0" err="1" smtClean="0"/>
              <a:t>uso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ej</a:t>
            </a:r>
            <a:r>
              <a:rPr lang="en-US" sz="2000" dirty="0" smtClean="0"/>
              <a:t>. </a:t>
            </a:r>
            <a:r>
              <a:rPr lang="en-US" sz="2000" dirty="0" err="1" smtClean="0"/>
              <a:t>Decrementaria</a:t>
            </a:r>
            <a:r>
              <a:rPr lang="en-US" sz="2000" dirty="0" smtClean="0"/>
              <a:t> ese </a:t>
            </a:r>
            <a:r>
              <a:rPr lang="en-US" sz="2000" dirty="0" err="1" smtClean="0"/>
              <a:t>deposito</a:t>
            </a:r>
            <a:r>
              <a:rPr lang="en-US" sz="2000" dirty="0" smtClean="0"/>
              <a:t> de </a:t>
            </a:r>
            <a:r>
              <a:rPr lang="en-US" sz="2000" dirty="0" err="1" smtClean="0"/>
              <a:t>agua</a:t>
            </a:r>
            <a:r>
              <a:rPr lang="en-US" sz="2000" dirty="0" smtClean="0"/>
              <a:t> </a:t>
            </a:r>
            <a:r>
              <a:rPr lang="en-US" sz="2000" dirty="0" err="1" smtClean="0"/>
              <a:t>pero</a:t>
            </a:r>
            <a:r>
              <a:rPr lang="en-US" sz="2000" dirty="0" smtClean="0"/>
              <a:t> </a:t>
            </a:r>
            <a:r>
              <a:rPr lang="en-US" sz="2000" dirty="0" err="1" smtClean="0"/>
              <a:t>donde</a:t>
            </a:r>
            <a:r>
              <a:rPr lang="en-US" sz="2000" dirty="0" smtClean="0"/>
              <a:t> </a:t>
            </a:r>
            <a:r>
              <a:rPr lang="en-US" sz="2000" dirty="0" err="1" smtClean="0"/>
              <a:t>va</a:t>
            </a:r>
            <a:r>
              <a:rPr lang="en-US" sz="2000" dirty="0" smtClean="0"/>
              <a:t> ese </a:t>
            </a:r>
            <a:r>
              <a:rPr lang="en-US" sz="2000" dirty="0" err="1" smtClean="0"/>
              <a:t>uso</a:t>
            </a:r>
            <a:r>
              <a:rPr lang="en-US" sz="2000" dirty="0" smtClean="0"/>
              <a:t>? </a:t>
            </a:r>
            <a:r>
              <a:rPr lang="en-US" sz="2000" dirty="0" err="1" smtClean="0"/>
              <a:t>Por</a:t>
            </a:r>
            <a:r>
              <a:rPr lang="en-US" sz="2000" dirty="0" smtClean="0"/>
              <a:t> mas que </a:t>
            </a:r>
            <a:r>
              <a:rPr lang="en-US" sz="2000" dirty="0" err="1" smtClean="0"/>
              <a:t>vaya</a:t>
            </a:r>
            <a:r>
              <a:rPr lang="en-US" sz="2000" dirty="0" smtClean="0"/>
              <a:t> al </a:t>
            </a:r>
            <a:r>
              <a:rPr lang="en-US" sz="2000" dirty="0" err="1" smtClean="0"/>
              <a:t>alcantarillado</a:t>
            </a:r>
            <a:r>
              <a:rPr lang="en-US" sz="2000" dirty="0" smtClean="0"/>
              <a:t>, la </a:t>
            </a:r>
            <a:r>
              <a:rPr lang="en-US" sz="2000" dirty="0" err="1" smtClean="0"/>
              <a:t>tierra</a:t>
            </a:r>
            <a:r>
              <a:rPr lang="en-US" sz="2000" dirty="0" smtClean="0"/>
              <a:t> lo </a:t>
            </a:r>
            <a:r>
              <a:rPr lang="en-US" sz="2000" dirty="0" err="1" smtClean="0"/>
              <a:t>absorba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r>
              <a:rPr lang="en-US" sz="2000" dirty="0" smtClean="0"/>
              <a:t>, </a:t>
            </a:r>
            <a:r>
              <a:rPr lang="en-US" sz="2000" dirty="0" err="1" smtClean="0"/>
              <a:t>es</a:t>
            </a:r>
            <a:r>
              <a:rPr lang="en-US" sz="2000" dirty="0" smtClean="0"/>
              <a:t> un valor que no </a:t>
            </a:r>
            <a:r>
              <a:rPr lang="en-US" sz="2000" dirty="0" err="1" smtClean="0"/>
              <a:t>interesa</a:t>
            </a:r>
            <a:r>
              <a:rPr lang="en-US" sz="2000" dirty="0" smtClean="0"/>
              <a:t>, de </a:t>
            </a:r>
            <a:r>
              <a:rPr lang="en-US" sz="2000" dirty="0" err="1" smtClean="0"/>
              <a:t>esa</a:t>
            </a:r>
            <a:r>
              <a:rPr lang="en-US" sz="2000" dirty="0" smtClean="0"/>
              <a:t> forma se </a:t>
            </a:r>
            <a:r>
              <a:rPr lang="en-US" sz="2000" dirty="0" err="1" smtClean="0"/>
              <a:t>representa</a:t>
            </a:r>
            <a:r>
              <a:rPr lang="en-US" sz="2000" dirty="0" smtClean="0"/>
              <a:t> la </a:t>
            </a:r>
            <a:r>
              <a:rPr lang="en-US" sz="2000" dirty="0" err="1" smtClean="0"/>
              <a:t>nube</a:t>
            </a:r>
            <a:r>
              <a:rPr lang="en-US" sz="2000" dirty="0" smtClean="0"/>
              <a:t>, </a:t>
            </a:r>
            <a:r>
              <a:rPr lang="en-US" sz="2000" dirty="0" err="1" smtClean="0"/>
              <a:t>es</a:t>
            </a:r>
            <a:r>
              <a:rPr lang="en-US" sz="2000" dirty="0" smtClean="0"/>
              <a:t> un </a:t>
            </a:r>
            <a:r>
              <a:rPr lang="en-US" sz="2000" dirty="0" err="1" smtClean="0"/>
              <a:t>pozo</a:t>
            </a:r>
            <a:r>
              <a:rPr lang="en-US" sz="2000" dirty="0" smtClean="0"/>
              <a:t> sin </a:t>
            </a:r>
            <a:r>
              <a:rPr lang="en-US" sz="2000" dirty="0" err="1" smtClean="0"/>
              <a:t>fondo</a:t>
            </a:r>
            <a:r>
              <a:rPr lang="en-US" sz="2000" dirty="0" smtClean="0"/>
              <a:t>, no </a:t>
            </a:r>
            <a:r>
              <a:rPr lang="en-US" sz="2000" dirty="0" err="1" smtClean="0"/>
              <a:t>sabemos</a:t>
            </a:r>
            <a:r>
              <a:rPr lang="en-US" sz="2000" dirty="0" smtClean="0"/>
              <a:t> a </a:t>
            </a:r>
            <a:r>
              <a:rPr lang="en-US" sz="2000" dirty="0" err="1" smtClean="0"/>
              <a:t>donde</a:t>
            </a:r>
            <a:r>
              <a:rPr lang="en-US" sz="2000" dirty="0" smtClean="0"/>
              <a:t> </a:t>
            </a:r>
            <a:r>
              <a:rPr lang="en-US" sz="2000" dirty="0" err="1" smtClean="0"/>
              <a:t>ira</a:t>
            </a:r>
            <a:r>
              <a:rPr lang="en-US" sz="2000" dirty="0" smtClean="0"/>
              <a:t>, </a:t>
            </a:r>
            <a:r>
              <a:rPr lang="en-US" sz="2000" dirty="0" err="1" smtClean="0"/>
              <a:t>porque</a:t>
            </a:r>
            <a:r>
              <a:rPr lang="en-US" sz="2000" dirty="0" smtClean="0"/>
              <a:t> no </a:t>
            </a:r>
            <a:r>
              <a:rPr lang="en-US" sz="2000" dirty="0" err="1" smtClean="0"/>
              <a:t>nos</a:t>
            </a:r>
            <a:r>
              <a:rPr lang="en-US" sz="2000" dirty="0" smtClean="0"/>
              <a:t> </a:t>
            </a:r>
            <a:r>
              <a:rPr lang="en-US" sz="2000" dirty="0" err="1" smtClean="0"/>
              <a:t>interesa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estudio</a:t>
            </a:r>
            <a:r>
              <a:rPr lang="en-US" sz="2000" dirty="0" smtClean="0"/>
              <a:t>.  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1524946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264597"/>
            <a:ext cx="9744776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Vensim</a:t>
            </a:r>
            <a:endParaRPr lang="en-US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causa -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efecto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764" y="1696337"/>
            <a:ext cx="6601772" cy="497915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094222" y="2403370"/>
            <a:ext cx="353905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Del </a:t>
            </a:r>
            <a:r>
              <a:rPr lang="en-US" sz="2000" dirty="0" err="1" smtClean="0"/>
              <a:t>diagrama</a:t>
            </a:r>
            <a:r>
              <a:rPr lang="en-US" sz="2000" dirty="0" smtClean="0"/>
              <a:t> </a:t>
            </a:r>
            <a:r>
              <a:rPr lang="en-US" sz="2000" dirty="0" err="1" smtClean="0"/>
              <a:t>cual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la variable mas </a:t>
            </a:r>
            <a:r>
              <a:rPr lang="en-US" sz="2000" dirty="0" err="1" smtClean="0"/>
              <a:t>importante</a:t>
            </a:r>
            <a:r>
              <a:rPr lang="en-US" sz="2000" dirty="0" smtClean="0"/>
              <a:t>? La </a:t>
            </a:r>
            <a:r>
              <a:rPr lang="en-US" sz="2000" dirty="0" err="1" smtClean="0"/>
              <a:t>poblacion</a:t>
            </a:r>
            <a:r>
              <a:rPr lang="en-US" sz="2000" dirty="0" smtClean="0"/>
              <a:t> </a:t>
            </a:r>
            <a:r>
              <a:rPr lang="en-US" sz="2000" dirty="0" err="1" smtClean="0"/>
              <a:t>porque</a:t>
            </a:r>
            <a:r>
              <a:rPr lang="en-US" sz="2000" dirty="0" smtClean="0"/>
              <a:t> </a:t>
            </a:r>
            <a:r>
              <a:rPr lang="en-US" sz="2000" dirty="0" err="1" smtClean="0"/>
              <a:t>tanto</a:t>
            </a:r>
            <a:r>
              <a:rPr lang="en-US" sz="2000" dirty="0" smtClean="0"/>
              <a:t> mi variable </a:t>
            </a:r>
            <a:r>
              <a:rPr lang="en-US" sz="2000" dirty="0" err="1" smtClean="0"/>
              <a:t>nacimiento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muertes</a:t>
            </a:r>
            <a:r>
              <a:rPr lang="en-US" sz="2000" dirty="0" smtClean="0"/>
              <a:t> </a:t>
            </a:r>
            <a:r>
              <a:rPr lang="en-US" sz="2000" dirty="0" err="1" smtClean="0"/>
              <a:t>hace</a:t>
            </a:r>
            <a:r>
              <a:rPr lang="en-US" sz="2000" dirty="0" smtClean="0"/>
              <a:t> que </a:t>
            </a:r>
            <a:r>
              <a:rPr lang="en-US" sz="2000" dirty="0" err="1" smtClean="0"/>
              <a:t>esa</a:t>
            </a:r>
            <a:r>
              <a:rPr lang="en-US" sz="2000" dirty="0" smtClean="0"/>
              <a:t> variable </a:t>
            </a:r>
            <a:r>
              <a:rPr lang="en-US" sz="2000" dirty="0" err="1" smtClean="0"/>
              <a:t>incremente</a:t>
            </a:r>
            <a:r>
              <a:rPr lang="en-US" sz="2000" dirty="0" smtClean="0"/>
              <a:t> o </a:t>
            </a:r>
            <a:r>
              <a:rPr lang="en-US" sz="2000" dirty="0" err="1" smtClean="0"/>
              <a:t>decremente</a:t>
            </a:r>
            <a:r>
              <a:rPr lang="en-US" sz="2000" dirty="0" smtClean="0"/>
              <a:t>. 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 smtClean="0"/>
              <a:t>Como </a:t>
            </a:r>
            <a:r>
              <a:rPr lang="en-US" sz="2000" dirty="0" err="1" smtClean="0"/>
              <a:t>representamos</a:t>
            </a:r>
            <a:r>
              <a:rPr lang="en-US" sz="2000" dirty="0" smtClean="0"/>
              <a:t> </a:t>
            </a:r>
            <a:r>
              <a:rPr lang="en-US" sz="2000" dirty="0" err="1" smtClean="0"/>
              <a:t>esta</a:t>
            </a:r>
            <a:r>
              <a:rPr lang="en-US" sz="2000" dirty="0" smtClean="0"/>
              <a:t> variable </a:t>
            </a:r>
            <a:r>
              <a:rPr lang="en-US" sz="2000" dirty="0" err="1" smtClean="0"/>
              <a:t>importante</a:t>
            </a:r>
            <a:r>
              <a:rPr lang="en-US" sz="2000" dirty="0" smtClean="0"/>
              <a:t>?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141879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264597"/>
            <a:ext cx="9744776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Vensim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Forrester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026" y="1695652"/>
            <a:ext cx="6387308" cy="503428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049472" y="2344893"/>
            <a:ext cx="34753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Para </a:t>
            </a:r>
            <a:r>
              <a:rPr lang="en-US" dirty="0" err="1" smtClean="0"/>
              <a:t>realizar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se </a:t>
            </a:r>
            <a:r>
              <a:rPr lang="en-US" dirty="0" err="1" smtClean="0"/>
              <a:t>debe</a:t>
            </a:r>
            <a:r>
              <a:rPr lang="en-US" dirty="0" smtClean="0"/>
              <a:t> considerer que el </a:t>
            </a:r>
            <a:r>
              <a:rPr lang="en-US" dirty="0" err="1" smtClean="0"/>
              <a:t>nivel</a:t>
            </a:r>
            <a:r>
              <a:rPr lang="en-US" dirty="0" smtClean="0"/>
              <a:t> </a:t>
            </a:r>
            <a:r>
              <a:rPr lang="en-US" dirty="0" err="1" smtClean="0"/>
              <a:t>poblacion</a:t>
            </a:r>
            <a:r>
              <a:rPr lang="en-US" dirty="0" smtClean="0"/>
              <a:t> solo sera </a:t>
            </a:r>
            <a:r>
              <a:rPr lang="en-US" dirty="0" err="1" smtClean="0"/>
              <a:t>afectado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flujos</a:t>
            </a:r>
            <a:r>
              <a:rPr lang="en-US" dirty="0" smtClean="0"/>
              <a:t> y no </a:t>
            </a:r>
            <a:r>
              <a:rPr lang="en-US" dirty="0" err="1" smtClean="0"/>
              <a:t>por</a:t>
            </a:r>
            <a:r>
              <a:rPr lang="en-US" dirty="0" smtClean="0"/>
              <a:t> las </a:t>
            </a:r>
            <a:r>
              <a:rPr lang="en-US" dirty="0" err="1" smtClean="0"/>
              <a:t>flechas</a:t>
            </a:r>
            <a:r>
              <a:rPr lang="en-US" dirty="0" smtClean="0"/>
              <a:t>, </a:t>
            </a:r>
            <a:r>
              <a:rPr lang="en-US" dirty="0" err="1" smtClean="0"/>
              <a:t>pero</a:t>
            </a:r>
            <a:r>
              <a:rPr lang="en-US" dirty="0" smtClean="0"/>
              <a:t> las </a:t>
            </a:r>
            <a:r>
              <a:rPr lang="en-US" dirty="0" err="1" smtClean="0"/>
              <a:t>flechas</a:t>
            </a:r>
            <a:r>
              <a:rPr lang="en-US" dirty="0" smtClean="0"/>
              <a:t> </a:t>
            </a:r>
            <a:r>
              <a:rPr lang="en-US" dirty="0" err="1" smtClean="0"/>
              <a:t>representan</a:t>
            </a:r>
            <a:r>
              <a:rPr lang="en-US" dirty="0" smtClean="0"/>
              <a:t> que el valor de </a:t>
            </a:r>
            <a:r>
              <a:rPr lang="en-US" dirty="0" err="1" smtClean="0"/>
              <a:t>poblacion</a:t>
            </a:r>
            <a:r>
              <a:rPr lang="en-US" dirty="0" smtClean="0"/>
              <a:t> </a:t>
            </a:r>
            <a:r>
              <a:rPr lang="en-US" dirty="0" err="1" smtClean="0"/>
              <a:t>ira</a:t>
            </a:r>
            <a:r>
              <a:rPr lang="en-US" dirty="0" smtClean="0"/>
              <a:t> a </a:t>
            </a:r>
            <a:r>
              <a:rPr lang="en-US" dirty="0" err="1" smtClean="0"/>
              <a:t>nacimientos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a </a:t>
            </a:r>
            <a:r>
              <a:rPr lang="en-US" dirty="0" err="1" smtClean="0"/>
              <a:t>muertes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El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paso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colocar</a:t>
            </a:r>
            <a:r>
              <a:rPr lang="en-US" dirty="0" smtClean="0"/>
              <a:t> </a:t>
            </a:r>
            <a:r>
              <a:rPr lang="en-US" dirty="0" err="1" smtClean="0"/>
              <a:t>ecuaciones</a:t>
            </a:r>
            <a:r>
              <a:rPr lang="en-US" dirty="0" smtClean="0"/>
              <a:t> simples a las variables</a:t>
            </a:r>
            <a:endParaRPr lang="es-BO" dirty="0"/>
          </a:p>
        </p:txBody>
      </p:sp>
      <p:sp>
        <p:nvSpPr>
          <p:cNvPr id="11" name="Elipse 10"/>
          <p:cNvSpPr/>
          <p:nvPr/>
        </p:nvSpPr>
        <p:spPr>
          <a:xfrm>
            <a:off x="9488078" y="2344893"/>
            <a:ext cx="325225" cy="332319"/>
          </a:xfrm>
          <a:prstGeom prst="ellipse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cxnSp>
        <p:nvCxnSpPr>
          <p:cNvPr id="13" name="Conector recto de flecha 12"/>
          <p:cNvCxnSpPr>
            <a:stCxn id="11" idx="4"/>
          </p:cNvCxnSpPr>
          <p:nvPr/>
        </p:nvCxnSpPr>
        <p:spPr>
          <a:xfrm>
            <a:off x="9650691" y="2677212"/>
            <a:ext cx="176752" cy="636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847079" y="3076701"/>
            <a:ext cx="139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5"/>
                </a:solidFill>
              </a:rPr>
              <a:t>Agregar</a:t>
            </a:r>
            <a:r>
              <a:rPr lang="en-US" sz="1600" dirty="0" smtClean="0">
                <a:solidFill>
                  <a:schemeClr val="accent5"/>
                </a:solidFill>
              </a:rPr>
              <a:t> </a:t>
            </a:r>
            <a:r>
              <a:rPr lang="en-US" sz="1600" dirty="0" err="1" smtClean="0">
                <a:solidFill>
                  <a:schemeClr val="accent5"/>
                </a:solidFill>
              </a:rPr>
              <a:t>Ecuaciones</a:t>
            </a:r>
            <a:endParaRPr lang="es-BO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9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264597"/>
            <a:ext cx="9744776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Vensim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Forrester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49473" y="2344893"/>
            <a:ext cx="3475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Se </a:t>
            </a:r>
            <a:r>
              <a:rPr lang="en-US" dirty="0" err="1" smtClean="0"/>
              <a:t>marcaran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las variables que no </a:t>
            </a:r>
            <a:r>
              <a:rPr lang="en-US" dirty="0" err="1" smtClean="0"/>
              <a:t>tengan</a:t>
            </a:r>
            <a:r>
              <a:rPr lang="en-US" dirty="0" smtClean="0"/>
              <a:t> </a:t>
            </a:r>
            <a:r>
              <a:rPr lang="en-US" dirty="0" err="1" smtClean="0"/>
              <a:t>ecuacion</a:t>
            </a:r>
            <a:r>
              <a:rPr lang="en-US" dirty="0" smtClean="0"/>
              <a:t>, </a:t>
            </a:r>
            <a:r>
              <a:rPr lang="en-US" dirty="0" err="1"/>
              <a:t>d</a:t>
            </a:r>
            <a:r>
              <a:rPr lang="en-US" dirty="0" err="1" smtClean="0"/>
              <a:t>ebemos</a:t>
            </a:r>
            <a:r>
              <a:rPr lang="en-US" dirty="0" smtClean="0"/>
              <a:t> </a:t>
            </a:r>
            <a:r>
              <a:rPr lang="en-US" dirty="0" err="1" smtClean="0"/>
              <a:t>seleccionar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e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colocando</a:t>
            </a:r>
            <a:r>
              <a:rPr lang="en-US" dirty="0" smtClean="0"/>
              <a:t> </a:t>
            </a:r>
            <a:r>
              <a:rPr lang="en-US" dirty="0" err="1" smtClean="0"/>
              <a:t>ecuaciones</a:t>
            </a:r>
            <a:endParaRPr lang="es-B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33" y="1640085"/>
            <a:ext cx="6848043" cy="51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13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264597"/>
            <a:ext cx="9744776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Vensim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Forrester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49472" y="2344893"/>
            <a:ext cx="2938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Tasa</a:t>
            </a:r>
            <a:r>
              <a:rPr lang="en-US" dirty="0" smtClean="0"/>
              <a:t> </a:t>
            </a:r>
            <a:r>
              <a:rPr lang="en-US" dirty="0" err="1" smtClean="0"/>
              <a:t>natalidad</a:t>
            </a:r>
            <a:r>
              <a:rPr lang="en-US" dirty="0" smtClean="0"/>
              <a:t> 10%</a:t>
            </a:r>
          </a:p>
          <a:p>
            <a:pPr algn="just"/>
            <a:r>
              <a:rPr lang="en-US" dirty="0" smtClean="0"/>
              <a:t>Vida </a:t>
            </a:r>
            <a:r>
              <a:rPr lang="en-US" dirty="0" err="1" smtClean="0"/>
              <a:t>promedio</a:t>
            </a:r>
            <a:r>
              <a:rPr lang="en-US" dirty="0" smtClean="0"/>
              <a:t> 70 </a:t>
            </a:r>
            <a:r>
              <a:rPr lang="en-US" dirty="0" err="1" smtClean="0"/>
              <a:t>anios</a:t>
            </a:r>
            <a:endParaRPr lang="en-US" dirty="0" smtClean="0"/>
          </a:p>
          <a:p>
            <a:pPr algn="just"/>
            <a:r>
              <a:rPr lang="en-US" dirty="0" err="1" smtClean="0"/>
              <a:t>Poblacion</a:t>
            </a:r>
            <a:r>
              <a:rPr lang="en-US" dirty="0" smtClean="0"/>
              <a:t> 1000 </a:t>
            </a:r>
            <a:r>
              <a:rPr lang="en-US" dirty="0" err="1" smtClean="0"/>
              <a:t>habitantes</a:t>
            </a:r>
            <a:endParaRPr lang="es-B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55" y="1773645"/>
            <a:ext cx="7938960" cy="46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87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264597"/>
            <a:ext cx="9744776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Vensim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Forrester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49472" y="2344893"/>
            <a:ext cx="34141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/>
              <a:t>Tasa</a:t>
            </a:r>
            <a:r>
              <a:rPr lang="en-US" sz="2000" dirty="0" smtClean="0"/>
              <a:t> </a:t>
            </a:r>
            <a:r>
              <a:rPr lang="en-US" sz="2000" dirty="0" err="1" smtClean="0"/>
              <a:t>natalidad</a:t>
            </a:r>
            <a:r>
              <a:rPr lang="en-US" sz="2000" dirty="0" smtClean="0"/>
              <a:t> 10%</a:t>
            </a:r>
          </a:p>
          <a:p>
            <a:pPr algn="just"/>
            <a:r>
              <a:rPr lang="en-US" sz="2000" dirty="0" smtClean="0"/>
              <a:t>Vida </a:t>
            </a:r>
            <a:r>
              <a:rPr lang="en-US" sz="2000" dirty="0" err="1" smtClean="0"/>
              <a:t>promedio</a:t>
            </a:r>
            <a:r>
              <a:rPr lang="en-US" sz="2000" dirty="0" smtClean="0"/>
              <a:t> 70 </a:t>
            </a:r>
            <a:r>
              <a:rPr lang="en-US" sz="2000" dirty="0" err="1" smtClean="0"/>
              <a:t>anios</a:t>
            </a:r>
            <a:endParaRPr lang="en-US" sz="2000" dirty="0" smtClean="0"/>
          </a:p>
          <a:p>
            <a:pPr algn="just"/>
            <a:r>
              <a:rPr lang="en-US" sz="2000" dirty="0" err="1" smtClean="0"/>
              <a:t>Poblacion</a:t>
            </a:r>
            <a:r>
              <a:rPr lang="en-US" sz="2000" dirty="0" smtClean="0"/>
              <a:t> 1000 </a:t>
            </a:r>
            <a:r>
              <a:rPr lang="en-US" sz="2000" dirty="0" err="1" smtClean="0"/>
              <a:t>habitantes</a:t>
            </a:r>
            <a:endParaRPr lang="en-US" sz="2000" dirty="0" smtClean="0"/>
          </a:p>
          <a:p>
            <a:pPr algn="just"/>
            <a:r>
              <a:rPr lang="en-US" sz="2000" b="1" dirty="0" smtClean="0">
                <a:solidFill>
                  <a:schemeClr val="accent5"/>
                </a:solidFill>
              </a:rPr>
              <a:t>Solo </a:t>
            </a:r>
            <a:r>
              <a:rPr lang="en-US" sz="2000" b="1" dirty="0" err="1" smtClean="0">
                <a:solidFill>
                  <a:schemeClr val="accent5"/>
                </a:solidFill>
              </a:rPr>
              <a:t>debemos</a:t>
            </a:r>
            <a:r>
              <a:rPr lang="en-US" sz="2000" b="1" dirty="0" smtClean="0">
                <a:solidFill>
                  <a:schemeClr val="accent5"/>
                </a:solidFill>
              </a:rPr>
              <a:t> </a:t>
            </a:r>
            <a:r>
              <a:rPr lang="en-US" sz="2000" b="1" dirty="0" err="1" smtClean="0">
                <a:solidFill>
                  <a:schemeClr val="accent5"/>
                </a:solidFill>
              </a:rPr>
              <a:t>colocar</a:t>
            </a:r>
            <a:r>
              <a:rPr lang="en-US" sz="2000" b="1" dirty="0" smtClean="0">
                <a:solidFill>
                  <a:schemeClr val="accent5"/>
                </a:solidFill>
              </a:rPr>
              <a:t> el valor </a:t>
            </a:r>
            <a:r>
              <a:rPr lang="en-US" sz="2000" b="1" dirty="0" err="1" smtClean="0">
                <a:solidFill>
                  <a:schemeClr val="accent5"/>
                </a:solidFill>
              </a:rPr>
              <a:t>inicial</a:t>
            </a:r>
            <a:endParaRPr lang="en-US" sz="2000" b="1" dirty="0" smtClean="0">
              <a:solidFill>
                <a:schemeClr val="accent5"/>
              </a:solidFill>
            </a:endParaRPr>
          </a:p>
          <a:p>
            <a:pPr algn="just"/>
            <a:r>
              <a:rPr lang="en-US" sz="2000" dirty="0" err="1" smtClean="0"/>
              <a:t>Nacimientos</a:t>
            </a:r>
            <a:r>
              <a:rPr lang="en-US" sz="2000" dirty="0" smtClean="0"/>
              <a:t>: </a:t>
            </a:r>
            <a:r>
              <a:rPr lang="en-US" sz="2000" dirty="0" err="1" smtClean="0"/>
              <a:t>tenemos</a:t>
            </a:r>
            <a:r>
              <a:rPr lang="en-US" sz="2000" dirty="0" smtClean="0"/>
              <a:t> que </a:t>
            </a:r>
            <a:r>
              <a:rPr lang="en-US" sz="2000" dirty="0" err="1" smtClean="0"/>
              <a:t>ver</a:t>
            </a:r>
            <a:r>
              <a:rPr lang="en-US" sz="2000" dirty="0" smtClean="0"/>
              <a:t> que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</a:t>
            </a:r>
            <a:r>
              <a:rPr lang="en-US" sz="2000" dirty="0" err="1" smtClean="0"/>
              <a:t>estan</a:t>
            </a:r>
            <a:r>
              <a:rPr lang="en-US" sz="2000" dirty="0" smtClean="0"/>
              <a:t> </a:t>
            </a:r>
            <a:r>
              <a:rPr lang="en-US" sz="2000" dirty="0" err="1" smtClean="0"/>
              <a:t>entrando</a:t>
            </a:r>
            <a:endParaRPr lang="es-BO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196" y="1640085"/>
            <a:ext cx="7061761" cy="5117699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5076334" y="3483666"/>
            <a:ext cx="961534" cy="410066"/>
          </a:xfrm>
          <a:prstGeom prst="ellipse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61181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264597"/>
            <a:ext cx="9744776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Vensim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Forrester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49471" y="2344893"/>
            <a:ext cx="40032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/>
              <a:t>Tasa</a:t>
            </a:r>
            <a:r>
              <a:rPr lang="en-US" sz="2000" dirty="0" smtClean="0"/>
              <a:t> </a:t>
            </a:r>
            <a:r>
              <a:rPr lang="en-US" sz="2000" dirty="0" err="1" smtClean="0"/>
              <a:t>natalidad</a:t>
            </a:r>
            <a:r>
              <a:rPr lang="en-US" sz="2000" dirty="0" smtClean="0"/>
              <a:t> 10%</a:t>
            </a:r>
          </a:p>
          <a:p>
            <a:pPr algn="just"/>
            <a:r>
              <a:rPr lang="en-US" sz="2000" dirty="0" smtClean="0"/>
              <a:t>Vida </a:t>
            </a:r>
            <a:r>
              <a:rPr lang="en-US" sz="2000" dirty="0" err="1" smtClean="0"/>
              <a:t>promedio</a:t>
            </a:r>
            <a:r>
              <a:rPr lang="en-US" sz="2000" dirty="0" smtClean="0"/>
              <a:t> 70 </a:t>
            </a:r>
            <a:r>
              <a:rPr lang="en-US" sz="2000" dirty="0" err="1" smtClean="0"/>
              <a:t>anios</a:t>
            </a:r>
            <a:endParaRPr lang="en-US" sz="2000" dirty="0" smtClean="0"/>
          </a:p>
          <a:p>
            <a:pPr algn="just"/>
            <a:r>
              <a:rPr lang="en-US" sz="2000" dirty="0" err="1" smtClean="0"/>
              <a:t>Poblacion</a:t>
            </a:r>
            <a:r>
              <a:rPr lang="en-US" sz="2000" dirty="0" smtClean="0"/>
              <a:t> 1000 </a:t>
            </a:r>
            <a:r>
              <a:rPr lang="en-US" sz="2000" dirty="0" err="1" smtClean="0"/>
              <a:t>habitantes</a:t>
            </a:r>
            <a:endParaRPr lang="en-US" sz="2000" dirty="0" smtClean="0"/>
          </a:p>
          <a:p>
            <a:pPr algn="just"/>
            <a:r>
              <a:rPr lang="en-US" sz="2000" b="1" dirty="0" smtClean="0">
                <a:solidFill>
                  <a:schemeClr val="accent5"/>
                </a:solidFill>
              </a:rPr>
              <a:t>Solo </a:t>
            </a:r>
            <a:r>
              <a:rPr lang="en-US" sz="2000" b="1" dirty="0" err="1" smtClean="0">
                <a:solidFill>
                  <a:schemeClr val="accent5"/>
                </a:solidFill>
              </a:rPr>
              <a:t>debemos</a:t>
            </a:r>
            <a:r>
              <a:rPr lang="en-US" sz="2000" b="1" dirty="0" smtClean="0">
                <a:solidFill>
                  <a:schemeClr val="accent5"/>
                </a:solidFill>
              </a:rPr>
              <a:t> </a:t>
            </a:r>
            <a:r>
              <a:rPr lang="en-US" sz="2000" b="1" dirty="0" err="1" smtClean="0">
                <a:solidFill>
                  <a:schemeClr val="accent5"/>
                </a:solidFill>
              </a:rPr>
              <a:t>colocar</a:t>
            </a:r>
            <a:r>
              <a:rPr lang="en-US" sz="2000" b="1" dirty="0" smtClean="0">
                <a:solidFill>
                  <a:schemeClr val="accent5"/>
                </a:solidFill>
              </a:rPr>
              <a:t> el valor </a:t>
            </a:r>
            <a:r>
              <a:rPr lang="en-US" sz="2000" b="1" dirty="0" err="1" smtClean="0">
                <a:solidFill>
                  <a:schemeClr val="accent5"/>
                </a:solidFill>
              </a:rPr>
              <a:t>inicial</a:t>
            </a:r>
            <a:endParaRPr lang="en-US" sz="2000" b="1" dirty="0" smtClean="0">
              <a:solidFill>
                <a:schemeClr val="accent5"/>
              </a:solidFill>
            </a:endParaRPr>
          </a:p>
          <a:p>
            <a:pPr algn="just"/>
            <a:endParaRPr lang="en-US" sz="2000" b="1" dirty="0" smtClean="0">
              <a:solidFill>
                <a:schemeClr val="accent5"/>
              </a:solidFill>
            </a:endParaRPr>
          </a:p>
          <a:p>
            <a:pPr algn="just"/>
            <a:r>
              <a:rPr lang="en-US" sz="2000" dirty="0" err="1" smtClean="0"/>
              <a:t>Nacimientos</a:t>
            </a:r>
            <a:r>
              <a:rPr lang="en-US" sz="2000" dirty="0" smtClean="0"/>
              <a:t>: </a:t>
            </a:r>
            <a:r>
              <a:rPr lang="en-US" sz="2000" dirty="0" err="1" smtClean="0"/>
              <a:t>tenemos</a:t>
            </a:r>
            <a:r>
              <a:rPr lang="en-US" sz="2000" dirty="0" smtClean="0"/>
              <a:t> que </a:t>
            </a:r>
            <a:r>
              <a:rPr lang="en-US" sz="2000" dirty="0" err="1" smtClean="0"/>
              <a:t>ver</a:t>
            </a:r>
            <a:r>
              <a:rPr lang="en-US" sz="2000" dirty="0" smtClean="0"/>
              <a:t> que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</a:t>
            </a:r>
            <a:r>
              <a:rPr lang="en-US" sz="2000" dirty="0" err="1" smtClean="0"/>
              <a:t>estan</a:t>
            </a:r>
            <a:r>
              <a:rPr lang="en-US" sz="2000" dirty="0" smtClean="0"/>
              <a:t> </a:t>
            </a:r>
            <a:r>
              <a:rPr lang="en-US" sz="2000" dirty="0" err="1" smtClean="0"/>
              <a:t>entrando</a:t>
            </a:r>
            <a:endParaRPr lang="en-US" sz="2000" dirty="0" smtClean="0"/>
          </a:p>
          <a:p>
            <a:pPr algn="just"/>
            <a:r>
              <a:rPr lang="en-US" sz="2000" dirty="0" err="1" smtClean="0"/>
              <a:t>Ec</a:t>
            </a:r>
            <a:r>
              <a:rPr lang="en-US" sz="2000" dirty="0" smtClean="0"/>
              <a:t>: Poblacion1*</a:t>
            </a:r>
            <a:r>
              <a:rPr lang="en-US" sz="2000" dirty="0" err="1" smtClean="0"/>
              <a:t>Tasa</a:t>
            </a:r>
            <a:r>
              <a:rPr lang="en-US" sz="2000" dirty="0" smtClean="0"/>
              <a:t> natalidad1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 err="1" smtClean="0"/>
              <a:t>Muertes</a:t>
            </a:r>
            <a:r>
              <a:rPr lang="en-US" sz="2000" dirty="0" smtClean="0"/>
              <a:t>: </a:t>
            </a:r>
            <a:r>
              <a:rPr lang="en-US" sz="2000" dirty="0"/>
              <a:t>De </a:t>
            </a:r>
            <a:r>
              <a:rPr lang="en-US" sz="2000" dirty="0" err="1"/>
              <a:t>igual</a:t>
            </a:r>
            <a:r>
              <a:rPr lang="en-US" sz="2000" dirty="0"/>
              <a:t> forma </a:t>
            </a:r>
            <a:r>
              <a:rPr lang="en-US" sz="2000" dirty="0" err="1"/>
              <a:t>ver</a:t>
            </a:r>
            <a:r>
              <a:rPr lang="en-US" sz="2000" dirty="0"/>
              <a:t> que </a:t>
            </a:r>
            <a:r>
              <a:rPr lang="en-US" sz="2000" dirty="0" err="1"/>
              <a:t>elementos</a:t>
            </a:r>
            <a:r>
              <a:rPr lang="en-US" sz="2000" dirty="0"/>
              <a:t> </a:t>
            </a:r>
            <a:r>
              <a:rPr lang="en-US" sz="2000" dirty="0" err="1"/>
              <a:t>entran</a:t>
            </a:r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02" y="1674246"/>
            <a:ext cx="6944753" cy="5069643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8309728" y="4114800"/>
            <a:ext cx="1135930" cy="53261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6728992" y="3108178"/>
            <a:ext cx="1580736" cy="1100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07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21192" y="1297555"/>
            <a:ext cx="9744776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59" t="1934" r="529"/>
          <a:stretch/>
        </p:blipFill>
        <p:spPr>
          <a:xfrm>
            <a:off x="2011984" y="2031987"/>
            <a:ext cx="8352787" cy="475352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21192" y="1664771"/>
            <a:ext cx="10163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grafico</a:t>
            </a:r>
            <a:r>
              <a:rPr lang="en-US" dirty="0"/>
              <a:t> </a:t>
            </a:r>
            <a:r>
              <a:rPr lang="en-US" dirty="0" err="1"/>
              <a:t>vemos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con </a:t>
            </a:r>
            <a:r>
              <a:rPr lang="en-US" dirty="0" err="1"/>
              <a:t>los</a:t>
            </a:r>
            <a:r>
              <a:rPr lang="en-US" dirty="0"/>
              <a:t> que </a:t>
            </a:r>
            <a:r>
              <a:rPr lang="en-US" dirty="0" err="1" smtClean="0"/>
              <a:t>inicialmente</a:t>
            </a:r>
            <a:r>
              <a:rPr lang="en-US" dirty="0" smtClean="0"/>
              <a:t> </a:t>
            </a:r>
            <a:r>
              <a:rPr lang="en-US" dirty="0" err="1" smtClean="0"/>
              <a:t>nacio</a:t>
            </a:r>
            <a:r>
              <a:rPr lang="en-US" dirty="0" smtClean="0"/>
              <a:t> la </a:t>
            </a:r>
            <a:r>
              <a:rPr lang="en-US" dirty="0" err="1" smtClean="0"/>
              <a:t>dinamica</a:t>
            </a:r>
            <a:r>
              <a:rPr lang="en-US" dirty="0" smtClean="0"/>
              <a:t> de </a:t>
            </a:r>
            <a:r>
              <a:rPr lang="en-US" dirty="0" err="1" smtClean="0"/>
              <a:t>sistemas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34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264597"/>
            <a:ext cx="9744776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Vensim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Forrester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49472" y="2344893"/>
            <a:ext cx="378176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/>
              <a:t>Tasa</a:t>
            </a:r>
            <a:r>
              <a:rPr lang="en-US" sz="2000" dirty="0" smtClean="0"/>
              <a:t> </a:t>
            </a:r>
            <a:r>
              <a:rPr lang="en-US" sz="2000" dirty="0" err="1" smtClean="0"/>
              <a:t>natalidad</a:t>
            </a:r>
            <a:r>
              <a:rPr lang="en-US" sz="2000" dirty="0" smtClean="0"/>
              <a:t> 10%</a:t>
            </a:r>
          </a:p>
          <a:p>
            <a:pPr algn="just"/>
            <a:r>
              <a:rPr lang="en-US" sz="2000" dirty="0" smtClean="0"/>
              <a:t>Vida </a:t>
            </a:r>
            <a:r>
              <a:rPr lang="en-US" sz="2000" dirty="0" err="1" smtClean="0"/>
              <a:t>promedio</a:t>
            </a:r>
            <a:r>
              <a:rPr lang="en-US" sz="2000" dirty="0" smtClean="0"/>
              <a:t> 70 </a:t>
            </a:r>
            <a:r>
              <a:rPr lang="en-US" sz="2000" dirty="0" err="1" smtClean="0"/>
              <a:t>anios</a:t>
            </a:r>
            <a:endParaRPr lang="en-US" sz="2000" dirty="0" smtClean="0"/>
          </a:p>
          <a:p>
            <a:pPr algn="just"/>
            <a:r>
              <a:rPr lang="en-US" sz="2000" dirty="0" err="1" smtClean="0"/>
              <a:t>Poblacion</a:t>
            </a:r>
            <a:r>
              <a:rPr lang="en-US" sz="2000" dirty="0" smtClean="0"/>
              <a:t> 1000 </a:t>
            </a:r>
            <a:r>
              <a:rPr lang="en-US" sz="2000" dirty="0" err="1" smtClean="0"/>
              <a:t>habitantes</a:t>
            </a:r>
            <a:endParaRPr lang="en-US" sz="2000" dirty="0" smtClean="0"/>
          </a:p>
          <a:p>
            <a:pPr algn="just"/>
            <a:r>
              <a:rPr lang="en-US" sz="2000" b="1" dirty="0" smtClean="0">
                <a:solidFill>
                  <a:schemeClr val="accent5"/>
                </a:solidFill>
              </a:rPr>
              <a:t>Solo </a:t>
            </a:r>
            <a:r>
              <a:rPr lang="en-US" sz="2000" b="1" dirty="0" err="1" smtClean="0">
                <a:solidFill>
                  <a:schemeClr val="accent5"/>
                </a:solidFill>
              </a:rPr>
              <a:t>debemos</a:t>
            </a:r>
            <a:r>
              <a:rPr lang="en-US" sz="2000" b="1" dirty="0" smtClean="0">
                <a:solidFill>
                  <a:schemeClr val="accent5"/>
                </a:solidFill>
              </a:rPr>
              <a:t> </a:t>
            </a:r>
            <a:r>
              <a:rPr lang="en-US" sz="2000" b="1" dirty="0" err="1" smtClean="0">
                <a:solidFill>
                  <a:schemeClr val="accent5"/>
                </a:solidFill>
              </a:rPr>
              <a:t>colocar</a:t>
            </a:r>
            <a:r>
              <a:rPr lang="en-US" sz="2000" b="1" dirty="0" smtClean="0">
                <a:solidFill>
                  <a:schemeClr val="accent5"/>
                </a:solidFill>
              </a:rPr>
              <a:t> el valor </a:t>
            </a:r>
            <a:r>
              <a:rPr lang="en-US" sz="2000" b="1" dirty="0" err="1" smtClean="0">
                <a:solidFill>
                  <a:schemeClr val="accent5"/>
                </a:solidFill>
              </a:rPr>
              <a:t>inicial</a:t>
            </a:r>
            <a:endParaRPr lang="en-US" sz="2000" b="1" dirty="0" smtClean="0">
              <a:solidFill>
                <a:schemeClr val="accent5"/>
              </a:solidFill>
            </a:endParaRPr>
          </a:p>
          <a:p>
            <a:pPr algn="just"/>
            <a:endParaRPr lang="en-US" sz="2000" b="1" dirty="0" smtClean="0">
              <a:solidFill>
                <a:schemeClr val="accent5"/>
              </a:solidFill>
            </a:endParaRPr>
          </a:p>
          <a:p>
            <a:pPr algn="just"/>
            <a:r>
              <a:rPr lang="en-US" sz="2000" dirty="0" err="1" smtClean="0"/>
              <a:t>Nacimientos</a:t>
            </a:r>
            <a:r>
              <a:rPr lang="en-US" sz="2000" dirty="0" smtClean="0"/>
              <a:t>: </a:t>
            </a:r>
            <a:r>
              <a:rPr lang="en-US" sz="2000" dirty="0" err="1" smtClean="0"/>
              <a:t>tenemos</a:t>
            </a:r>
            <a:r>
              <a:rPr lang="en-US" sz="2000" dirty="0" smtClean="0"/>
              <a:t> que </a:t>
            </a:r>
            <a:r>
              <a:rPr lang="en-US" sz="2000" dirty="0" err="1" smtClean="0"/>
              <a:t>ver</a:t>
            </a:r>
            <a:r>
              <a:rPr lang="en-US" sz="2000" dirty="0" smtClean="0"/>
              <a:t> que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</a:t>
            </a:r>
            <a:r>
              <a:rPr lang="en-US" sz="2000" dirty="0" err="1" smtClean="0"/>
              <a:t>estan</a:t>
            </a:r>
            <a:r>
              <a:rPr lang="en-US" sz="2000" dirty="0" smtClean="0"/>
              <a:t> </a:t>
            </a:r>
            <a:r>
              <a:rPr lang="en-US" sz="2000" dirty="0" err="1" smtClean="0"/>
              <a:t>entrando</a:t>
            </a:r>
            <a:endParaRPr lang="en-US" sz="2000" dirty="0" smtClean="0"/>
          </a:p>
          <a:p>
            <a:pPr algn="just"/>
            <a:r>
              <a:rPr lang="en-US" sz="2000" dirty="0" err="1" smtClean="0"/>
              <a:t>Ec</a:t>
            </a:r>
            <a:r>
              <a:rPr lang="en-US" sz="2000" dirty="0" smtClean="0"/>
              <a:t>: Poblacion1*</a:t>
            </a:r>
            <a:r>
              <a:rPr lang="en-US" sz="2000" dirty="0" err="1" smtClean="0"/>
              <a:t>Tasa</a:t>
            </a:r>
            <a:r>
              <a:rPr lang="en-US" sz="2000" dirty="0" smtClean="0"/>
              <a:t> natalidad1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 err="1" smtClean="0"/>
              <a:t>Muertes</a:t>
            </a:r>
            <a:r>
              <a:rPr lang="en-US" sz="2000" dirty="0" smtClean="0"/>
              <a:t>: De </a:t>
            </a:r>
            <a:r>
              <a:rPr lang="en-US" sz="2000" dirty="0" err="1" smtClean="0"/>
              <a:t>igual</a:t>
            </a:r>
            <a:r>
              <a:rPr lang="en-US" sz="2000" dirty="0" smtClean="0"/>
              <a:t> forma </a:t>
            </a:r>
            <a:r>
              <a:rPr lang="en-US" sz="2000" dirty="0" err="1" smtClean="0"/>
              <a:t>ver</a:t>
            </a:r>
            <a:r>
              <a:rPr lang="en-US" sz="2000" dirty="0" smtClean="0"/>
              <a:t> que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</a:t>
            </a:r>
            <a:r>
              <a:rPr lang="en-US" sz="2000" dirty="0" err="1" smtClean="0"/>
              <a:t>entran</a:t>
            </a:r>
            <a:endParaRPr lang="en-US" sz="2000" dirty="0" smtClean="0"/>
          </a:p>
          <a:p>
            <a:pPr algn="just"/>
            <a:r>
              <a:rPr lang="en-US" sz="2000" dirty="0" err="1" smtClean="0"/>
              <a:t>Ec</a:t>
            </a:r>
            <a:r>
              <a:rPr lang="en-US" sz="2000" dirty="0" smtClean="0"/>
              <a:t>: Poblacion1/Vida promedio1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82" y="1600543"/>
            <a:ext cx="7098859" cy="5158264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8177753" y="4081806"/>
            <a:ext cx="1051088" cy="593889"/>
          </a:xfrm>
          <a:prstGeom prst="ellipse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cxnSp>
        <p:nvCxnSpPr>
          <p:cNvPr id="11" name="Conector recto de flecha 10"/>
          <p:cNvCxnSpPr>
            <a:stCxn id="4" idx="1"/>
          </p:cNvCxnSpPr>
          <p:nvPr/>
        </p:nvCxnSpPr>
        <p:spPr>
          <a:xfrm flipH="1" flipV="1">
            <a:off x="7070103" y="3073138"/>
            <a:ext cx="1261578" cy="1095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65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49472" y="1264597"/>
            <a:ext cx="974477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  <a:p>
            <a:pPr>
              <a:lnSpc>
                <a:spcPct val="107000"/>
              </a:lnSpc>
            </a:pP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Vensim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000" b="1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</a:t>
            </a:r>
            <a:r>
              <a:rPr lang="en-US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Forrester</a:t>
            </a:r>
            <a:endParaRPr lang="es-BO" sz="2000" b="1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89" y="1979449"/>
            <a:ext cx="7535703" cy="481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5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16478" y="1182929"/>
            <a:ext cx="9744776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59" t="1934" r="529" b="84200"/>
          <a:stretch/>
        </p:blipFill>
        <p:spPr>
          <a:xfrm>
            <a:off x="2040262" y="1613964"/>
            <a:ext cx="7984118" cy="6424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959" t="14952" r="529" b="72434"/>
          <a:stretch/>
        </p:blipFill>
        <p:spPr>
          <a:xfrm>
            <a:off x="1988414" y="3240892"/>
            <a:ext cx="7984118" cy="5844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959" t="27533" r="529" b="63413"/>
          <a:stretch/>
        </p:blipFill>
        <p:spPr>
          <a:xfrm>
            <a:off x="1947564" y="5121468"/>
            <a:ext cx="7984118" cy="41949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725107" y="2271054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Una</a:t>
            </a:r>
            <a:r>
              <a:rPr lang="en-US" dirty="0" smtClean="0"/>
              <a:t> Fuente </a:t>
            </a:r>
            <a:r>
              <a:rPr lang="en-US" dirty="0" err="1" smtClean="0"/>
              <a:t>inagotable</a:t>
            </a:r>
            <a:r>
              <a:rPr lang="en-US" dirty="0" smtClean="0"/>
              <a:t> o un </a:t>
            </a:r>
            <a:r>
              <a:rPr lang="en-US" dirty="0" err="1" smtClean="0"/>
              <a:t>pozo</a:t>
            </a:r>
            <a:r>
              <a:rPr lang="en-US" dirty="0" smtClean="0"/>
              <a:t> sin </a:t>
            </a:r>
            <a:r>
              <a:rPr lang="en-US" dirty="0" err="1" smtClean="0"/>
              <a:t>fondo</a:t>
            </a:r>
            <a:r>
              <a:rPr lang="en-US" dirty="0" smtClean="0"/>
              <a:t>, no </a:t>
            </a:r>
            <a:r>
              <a:rPr lang="en-US" dirty="0" err="1" smtClean="0"/>
              <a:t>interesa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estudio</a:t>
            </a:r>
            <a:r>
              <a:rPr lang="en-US" dirty="0" smtClean="0"/>
              <a:t> de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vienen</a:t>
            </a:r>
            <a:r>
              <a:rPr lang="en-US" dirty="0" smtClean="0"/>
              <a:t> las </a:t>
            </a:r>
            <a:r>
              <a:rPr lang="en-US" dirty="0" err="1" smtClean="0"/>
              <a:t>cosas</a:t>
            </a:r>
            <a:r>
              <a:rPr lang="en-US" dirty="0" smtClean="0"/>
              <a:t> o ha </a:t>
            </a:r>
            <a:r>
              <a:rPr lang="en-US" dirty="0" err="1" smtClean="0"/>
              <a:t>donde</a:t>
            </a:r>
            <a:r>
              <a:rPr lang="en-US" dirty="0" smtClean="0"/>
              <a:t> van y se las </a:t>
            </a:r>
            <a:r>
              <a:rPr lang="en-US" dirty="0" err="1" smtClean="0"/>
              <a:t>grafica</a:t>
            </a:r>
            <a:r>
              <a:rPr lang="en-US" dirty="0" smtClean="0"/>
              <a:t> con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nube</a:t>
            </a:r>
            <a:r>
              <a:rPr lang="en-US" dirty="0" smtClean="0"/>
              <a:t>;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forma de </a:t>
            </a:r>
            <a:r>
              <a:rPr lang="en-US" dirty="0" err="1" smtClean="0"/>
              <a:t>demostrar</a:t>
            </a:r>
            <a:r>
              <a:rPr lang="en-US" dirty="0" smtClean="0"/>
              <a:t> que hay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interrelacion</a:t>
            </a:r>
            <a:r>
              <a:rPr lang="en-US" dirty="0" smtClean="0"/>
              <a:t> con el </a:t>
            </a:r>
            <a:r>
              <a:rPr lang="en-US" dirty="0" err="1" smtClean="0"/>
              <a:t>medio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no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estudiar</a:t>
            </a:r>
            <a:r>
              <a:rPr lang="en-US" dirty="0" smtClean="0"/>
              <a:t>.</a:t>
            </a:r>
            <a:endParaRPr lang="es-BO" dirty="0"/>
          </a:p>
        </p:txBody>
      </p:sp>
      <p:sp>
        <p:nvSpPr>
          <p:cNvPr id="12" name="Rectángulo 11"/>
          <p:cNvSpPr/>
          <p:nvPr/>
        </p:nvSpPr>
        <p:spPr>
          <a:xfrm>
            <a:off x="1550711" y="3828137"/>
            <a:ext cx="9035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Uno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mas </a:t>
            </a:r>
            <a:r>
              <a:rPr lang="en-US" dirty="0" err="1" smtClean="0"/>
              <a:t>importantes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rectangulo</a:t>
            </a:r>
            <a:r>
              <a:rPr lang="en-US" dirty="0" smtClean="0"/>
              <a:t> que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variable de </a:t>
            </a:r>
            <a:r>
              <a:rPr lang="en-US" dirty="0" err="1" smtClean="0"/>
              <a:t>estado</a:t>
            </a:r>
            <a:r>
              <a:rPr lang="en-US" dirty="0" smtClean="0"/>
              <a:t> o </a:t>
            </a:r>
            <a:r>
              <a:rPr lang="en-US" dirty="0" err="1" smtClean="0"/>
              <a:t>nivel</a:t>
            </a:r>
            <a:r>
              <a:rPr lang="en-US" dirty="0" smtClean="0"/>
              <a:t>;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acumulacion</a:t>
            </a:r>
            <a:r>
              <a:rPr lang="en-US" dirty="0" smtClean="0"/>
              <a:t> de </a:t>
            </a:r>
            <a:r>
              <a:rPr lang="en-US" dirty="0" err="1" smtClean="0"/>
              <a:t>ciertos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,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decir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variable que se </a:t>
            </a:r>
            <a:r>
              <a:rPr lang="en-US" dirty="0" err="1" smtClean="0"/>
              <a:t>incremente</a:t>
            </a:r>
            <a:r>
              <a:rPr lang="en-US" dirty="0" smtClean="0"/>
              <a:t> o </a:t>
            </a:r>
            <a:r>
              <a:rPr lang="en-US" dirty="0" err="1" smtClean="0"/>
              <a:t>decremente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que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</a:t>
            </a:r>
            <a:r>
              <a:rPr lang="en-US" dirty="0" err="1" smtClean="0"/>
              <a:t>representativo</a:t>
            </a:r>
            <a:r>
              <a:rPr lang="en-US" dirty="0" smtClean="0"/>
              <a:t> un </a:t>
            </a:r>
            <a:r>
              <a:rPr lang="en-US" dirty="0" err="1" smtClean="0"/>
              <a:t>rectangulo</a:t>
            </a:r>
            <a:r>
              <a:rPr lang="en-US" dirty="0" smtClean="0"/>
              <a:t>.</a:t>
            </a:r>
            <a:endParaRPr lang="es-BO" dirty="0"/>
          </a:p>
        </p:txBody>
      </p:sp>
      <p:sp>
        <p:nvSpPr>
          <p:cNvPr id="13" name="Rectángulo 12"/>
          <p:cNvSpPr/>
          <p:nvPr/>
        </p:nvSpPr>
        <p:spPr>
          <a:xfrm>
            <a:off x="1550711" y="5586830"/>
            <a:ext cx="9275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Tambien</a:t>
            </a:r>
            <a:r>
              <a:rPr lang="en-US" dirty="0" smtClean="0"/>
              <a:t> </a:t>
            </a:r>
            <a:r>
              <a:rPr lang="en-US" dirty="0" err="1" smtClean="0"/>
              <a:t>tenemos</a:t>
            </a:r>
            <a:r>
              <a:rPr lang="en-US" dirty="0" smtClean="0"/>
              <a:t> un </a:t>
            </a:r>
            <a:r>
              <a:rPr lang="en-US" dirty="0" err="1" smtClean="0"/>
              <a:t>grafico</a:t>
            </a:r>
            <a:r>
              <a:rPr lang="en-US" dirty="0" smtClean="0"/>
              <a:t> de </a:t>
            </a:r>
            <a:r>
              <a:rPr lang="en-US" dirty="0" err="1" smtClean="0"/>
              <a:t>flujo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llave</a:t>
            </a:r>
            <a:r>
              <a:rPr lang="en-US" dirty="0" smtClean="0"/>
              <a:t>;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variacion</a:t>
            </a:r>
            <a:r>
              <a:rPr lang="en-US" dirty="0" smtClean="0"/>
              <a:t> de un </a:t>
            </a:r>
            <a:r>
              <a:rPr lang="en-US" dirty="0" err="1" smtClean="0"/>
              <a:t>estado</a:t>
            </a:r>
            <a:r>
              <a:rPr lang="en-US" dirty="0" smtClean="0"/>
              <a:t>, </a:t>
            </a:r>
            <a:r>
              <a:rPr lang="en-US" dirty="0" err="1" smtClean="0"/>
              <a:t>representa</a:t>
            </a:r>
            <a:r>
              <a:rPr lang="en-US" dirty="0" smtClean="0"/>
              <a:t> un </a:t>
            </a:r>
            <a:r>
              <a:rPr lang="en-US" dirty="0" err="1" smtClean="0"/>
              <a:t>cambio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estado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, la idea </a:t>
            </a:r>
            <a:r>
              <a:rPr lang="en-US" dirty="0" err="1" smtClean="0"/>
              <a:t>es</a:t>
            </a:r>
            <a:r>
              <a:rPr lang="en-US" dirty="0" smtClean="0"/>
              <a:t> que la </a:t>
            </a:r>
            <a:r>
              <a:rPr lang="en-US" dirty="0" err="1" smtClean="0"/>
              <a:t>unica</a:t>
            </a:r>
            <a:r>
              <a:rPr lang="en-US" dirty="0" smtClean="0"/>
              <a:t> forma </a:t>
            </a:r>
            <a:r>
              <a:rPr lang="en-US" dirty="0" err="1" smtClean="0"/>
              <a:t>en</a:t>
            </a:r>
            <a:r>
              <a:rPr lang="en-US" dirty="0" smtClean="0"/>
              <a:t> que el </a:t>
            </a:r>
            <a:r>
              <a:rPr lang="en-US" dirty="0" err="1" smtClean="0"/>
              <a:t>nivel</a:t>
            </a:r>
            <a:r>
              <a:rPr lang="en-US" dirty="0" smtClean="0"/>
              <a:t> </a:t>
            </a:r>
            <a:r>
              <a:rPr lang="en-US" dirty="0" err="1" smtClean="0"/>
              <a:t>cambie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valor o </a:t>
            </a:r>
            <a:r>
              <a:rPr lang="en-US" dirty="0" err="1" smtClean="0"/>
              <a:t>decremente</a:t>
            </a:r>
            <a:r>
              <a:rPr lang="en-US" dirty="0" smtClean="0"/>
              <a:t> o </a:t>
            </a:r>
            <a:r>
              <a:rPr lang="en-US" dirty="0" err="1" smtClean="0"/>
              <a:t>incremente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a </a:t>
            </a:r>
            <a:r>
              <a:rPr lang="en-US" dirty="0" err="1" smtClean="0"/>
              <a:t>traves</a:t>
            </a:r>
            <a:r>
              <a:rPr lang="en-US" dirty="0" smtClean="0"/>
              <a:t> del </a:t>
            </a:r>
            <a:r>
              <a:rPr lang="en-US" dirty="0" err="1" smtClean="0"/>
              <a:t>flujo</a:t>
            </a:r>
            <a:r>
              <a:rPr lang="en-US" dirty="0" smtClean="0"/>
              <a:t>, sin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manera</a:t>
            </a:r>
            <a:r>
              <a:rPr lang="en-US" dirty="0" smtClean="0"/>
              <a:t> de que el </a:t>
            </a:r>
            <a:r>
              <a:rPr lang="en-US" dirty="0" err="1" smtClean="0"/>
              <a:t>nivel</a:t>
            </a:r>
            <a:r>
              <a:rPr lang="en-US" dirty="0" smtClean="0"/>
              <a:t> </a:t>
            </a:r>
            <a:r>
              <a:rPr lang="en-US" dirty="0" err="1" smtClean="0"/>
              <a:t>incremente</a:t>
            </a:r>
            <a:r>
              <a:rPr lang="en-US" dirty="0" smtClean="0"/>
              <a:t> o </a:t>
            </a:r>
            <a:r>
              <a:rPr lang="en-US" dirty="0" err="1" smtClean="0"/>
              <a:t>decremente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valor (</a:t>
            </a:r>
            <a:r>
              <a:rPr lang="en-US" dirty="0" err="1" smtClean="0"/>
              <a:t>alimentara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niveles</a:t>
            </a:r>
            <a:r>
              <a:rPr lang="en-US" dirty="0" smtClean="0"/>
              <a:t>)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32360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21192" y="1297555"/>
            <a:ext cx="9744776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959" t="36147" r="529" b="45339"/>
          <a:stretch/>
        </p:blipFill>
        <p:spPr>
          <a:xfrm>
            <a:off x="1949135" y="1899739"/>
            <a:ext cx="7984118" cy="8578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959" t="54051" r="529" b="34454"/>
          <a:stretch/>
        </p:blipFill>
        <p:spPr>
          <a:xfrm>
            <a:off x="1949135" y="4275056"/>
            <a:ext cx="7984118" cy="5326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814660" y="2992547"/>
            <a:ext cx="8220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canales</a:t>
            </a:r>
            <a:r>
              <a:rPr lang="en-US" dirty="0" smtClean="0"/>
              <a:t> material y de informacion que no </a:t>
            </a:r>
            <a:r>
              <a:rPr lang="en-US" dirty="0" err="1" smtClean="0"/>
              <a:t>necesariamente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fisico</a:t>
            </a:r>
            <a:r>
              <a:rPr lang="en-US" dirty="0" smtClean="0"/>
              <a:t>,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r>
              <a:rPr lang="en-US" dirty="0" smtClean="0"/>
              <a:t> de </a:t>
            </a:r>
            <a:r>
              <a:rPr lang="en-US" dirty="0" err="1" smtClean="0"/>
              <a:t>realimentacion</a:t>
            </a:r>
            <a:r>
              <a:rPr lang="en-US" dirty="0" smtClean="0"/>
              <a:t>, </a:t>
            </a:r>
            <a:r>
              <a:rPr lang="en-US" dirty="0" err="1" smtClean="0"/>
              <a:t>pero</a:t>
            </a:r>
            <a:r>
              <a:rPr lang="en-US" dirty="0" smtClean="0"/>
              <a:t> se la </a:t>
            </a:r>
            <a:r>
              <a:rPr lang="en-US" dirty="0" err="1" smtClean="0"/>
              <a:t>maneja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linea</a:t>
            </a:r>
            <a:r>
              <a:rPr lang="en-US" dirty="0" smtClean="0"/>
              <a:t> </a:t>
            </a:r>
            <a:r>
              <a:rPr lang="en-US" dirty="0" err="1" smtClean="0"/>
              <a:t>punteada</a:t>
            </a:r>
            <a:r>
              <a:rPr lang="en-US" dirty="0" smtClean="0"/>
              <a:t>.</a:t>
            </a:r>
            <a:endParaRPr lang="es-BO" dirty="0"/>
          </a:p>
        </p:txBody>
      </p:sp>
      <p:sp>
        <p:nvSpPr>
          <p:cNvPr id="12" name="Rectángulo 11"/>
          <p:cNvSpPr/>
          <p:nvPr/>
        </p:nvSpPr>
        <p:spPr>
          <a:xfrm>
            <a:off x="1903187" y="4985235"/>
            <a:ext cx="8030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La variable </a:t>
            </a:r>
            <a:r>
              <a:rPr lang="en-US" dirty="0" err="1" smtClean="0"/>
              <a:t>auxiliar</a:t>
            </a:r>
            <a:r>
              <a:rPr lang="en-US" dirty="0" smtClean="0"/>
              <a:t>, se la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un </a:t>
            </a:r>
            <a:r>
              <a:rPr lang="en-US" dirty="0" err="1" smtClean="0"/>
              <a:t>circulo</a:t>
            </a:r>
            <a:r>
              <a:rPr lang="en-US" dirty="0" smtClean="0"/>
              <a:t> y que de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manera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nivel</a:t>
            </a:r>
            <a:r>
              <a:rPr lang="en-US" dirty="0" smtClean="0"/>
              <a:t>, no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flujo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algun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cambio</a:t>
            </a:r>
            <a:r>
              <a:rPr lang="en-US" dirty="0" smtClean="0"/>
              <a:t> o </a:t>
            </a:r>
            <a:r>
              <a:rPr lang="en-US" dirty="0" err="1" smtClean="0"/>
              <a:t>transformacion</a:t>
            </a:r>
            <a:r>
              <a:rPr lang="en-US" dirty="0" smtClean="0"/>
              <a:t> 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404244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21192" y="1297555"/>
            <a:ext cx="9744776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59" t="65545" r="529" b="4038"/>
          <a:stretch/>
        </p:blipFill>
        <p:spPr>
          <a:xfrm>
            <a:off x="1762174" y="2191732"/>
            <a:ext cx="7984118" cy="140930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659118" y="3740371"/>
            <a:ext cx="83710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-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constante</a:t>
            </a:r>
            <a:r>
              <a:rPr lang="en-US" dirty="0" smtClean="0"/>
              <a:t> o un </a:t>
            </a:r>
            <a:r>
              <a:rPr lang="en-US" dirty="0" err="1" smtClean="0"/>
              <a:t>parametro</a:t>
            </a:r>
            <a:r>
              <a:rPr lang="en-US" dirty="0" smtClean="0"/>
              <a:t> que se </a:t>
            </a:r>
            <a:r>
              <a:rPr lang="en-US" dirty="0" err="1" smtClean="0"/>
              <a:t>definira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constante</a:t>
            </a:r>
            <a:r>
              <a:rPr lang="en-US" dirty="0" smtClean="0"/>
              <a:t> local y que se </a:t>
            </a:r>
            <a:r>
              <a:rPr lang="en-US" dirty="0" err="1" smtClean="0"/>
              <a:t>representa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se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imagen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-El </a:t>
            </a:r>
            <a:r>
              <a:rPr lang="en-US" dirty="0" err="1" smtClean="0"/>
              <a:t>retardo</a:t>
            </a:r>
            <a:r>
              <a:rPr lang="en-US" dirty="0" smtClean="0"/>
              <a:t> o </a:t>
            </a:r>
            <a:r>
              <a:rPr lang="en-US" dirty="0" err="1" smtClean="0"/>
              <a:t>retraso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elemento</a:t>
            </a:r>
            <a:r>
              <a:rPr lang="en-US" dirty="0" smtClean="0"/>
              <a:t> que </a:t>
            </a:r>
            <a:r>
              <a:rPr lang="en-US" dirty="0" err="1" smtClean="0"/>
              <a:t>va</a:t>
            </a:r>
            <a:r>
              <a:rPr lang="en-US" dirty="0" smtClean="0"/>
              <a:t> a </a:t>
            </a:r>
            <a:r>
              <a:rPr lang="en-US" dirty="0" err="1" smtClean="0"/>
              <a:t>simular</a:t>
            </a:r>
            <a:r>
              <a:rPr lang="en-US" dirty="0" smtClean="0"/>
              <a:t> </a:t>
            </a:r>
            <a:r>
              <a:rPr lang="en-US" dirty="0" err="1" smtClean="0"/>
              <a:t>retrasos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transmision</a:t>
            </a:r>
            <a:r>
              <a:rPr lang="en-US" dirty="0" smtClean="0"/>
              <a:t> de la informacion</a:t>
            </a:r>
            <a:r>
              <a:rPr lang="en-US" dirty="0"/>
              <a:t> </a:t>
            </a:r>
            <a:r>
              <a:rPr lang="en-US" dirty="0" smtClean="0"/>
              <a:t>o del material y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representado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se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imagen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-Variable </a:t>
            </a:r>
            <a:r>
              <a:rPr lang="en-US" dirty="0" err="1" smtClean="0"/>
              <a:t>exogena</a:t>
            </a:r>
            <a:r>
              <a:rPr lang="en-US" dirty="0" smtClean="0"/>
              <a:t> con dos </a:t>
            </a:r>
            <a:r>
              <a:rPr lang="en-US" dirty="0" err="1" smtClean="0"/>
              <a:t>circulos</a:t>
            </a:r>
            <a:r>
              <a:rPr lang="en-US" dirty="0" smtClean="0"/>
              <a:t> </a:t>
            </a:r>
            <a:r>
              <a:rPr lang="en-US" dirty="0" err="1" smtClean="0"/>
              <a:t>concentricos</a:t>
            </a:r>
            <a:r>
              <a:rPr lang="en-US" dirty="0" smtClean="0"/>
              <a:t>,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independiente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que </a:t>
            </a:r>
            <a:r>
              <a:rPr lang="en-US" dirty="0" err="1" smtClean="0"/>
              <a:t>afecta</a:t>
            </a:r>
            <a:r>
              <a:rPr lang="en-US" dirty="0" smtClean="0"/>
              <a:t>.</a:t>
            </a:r>
            <a:endParaRPr lang="es-BO" dirty="0"/>
          </a:p>
        </p:txBody>
      </p:sp>
      <p:sp>
        <p:nvSpPr>
          <p:cNvPr id="4" name="Rectángulo 3"/>
          <p:cNvSpPr/>
          <p:nvPr/>
        </p:nvSpPr>
        <p:spPr>
          <a:xfrm>
            <a:off x="1074656" y="5634029"/>
            <a:ext cx="992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 el </a:t>
            </a:r>
            <a:r>
              <a:rPr lang="en-US" dirty="0" err="1" smtClean="0"/>
              <a:t>paso</a:t>
            </a:r>
            <a:r>
              <a:rPr lang="en-US" dirty="0" smtClean="0"/>
              <a:t> del </a:t>
            </a:r>
            <a:r>
              <a:rPr lang="en-US" dirty="0" err="1" smtClean="0"/>
              <a:t>tiempo</a:t>
            </a:r>
            <a:r>
              <a:rPr lang="en-US" dirty="0" smtClean="0"/>
              <a:t> ha </a:t>
            </a:r>
            <a:r>
              <a:rPr lang="en-US" dirty="0" err="1" smtClean="0"/>
              <a:t>ido</a:t>
            </a:r>
            <a:r>
              <a:rPr lang="en-US" dirty="0" smtClean="0"/>
              <a:t> </a:t>
            </a:r>
            <a:r>
              <a:rPr lang="en-US" dirty="0" err="1" smtClean="0"/>
              <a:t>evolucionando</a:t>
            </a:r>
            <a:r>
              <a:rPr lang="en-US" dirty="0" smtClean="0"/>
              <a:t> y </a:t>
            </a:r>
            <a:r>
              <a:rPr lang="en-US" dirty="0" err="1" smtClean="0"/>
              <a:t>estos</a:t>
            </a:r>
            <a:r>
              <a:rPr lang="en-US" dirty="0" smtClean="0"/>
              <a:t> </a:t>
            </a:r>
            <a:r>
              <a:rPr lang="en-US" dirty="0" err="1" smtClean="0"/>
              <a:t>simbolos</a:t>
            </a:r>
            <a:r>
              <a:rPr lang="en-US" dirty="0" smtClean="0"/>
              <a:t> o </a:t>
            </a:r>
            <a:r>
              <a:rPr lang="en-US" dirty="0" err="1" smtClean="0"/>
              <a:t>graficos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ido</a:t>
            </a:r>
            <a:r>
              <a:rPr lang="en-US" dirty="0" smtClean="0"/>
              <a:t> </a:t>
            </a:r>
            <a:r>
              <a:rPr lang="en-US" dirty="0" err="1" smtClean="0"/>
              <a:t>reduciendo</a:t>
            </a:r>
            <a:r>
              <a:rPr lang="en-US" dirty="0" smtClean="0"/>
              <a:t> y </a:t>
            </a:r>
            <a:r>
              <a:rPr lang="en-US" dirty="0" err="1" smtClean="0"/>
              <a:t>actualmente</a:t>
            </a:r>
            <a:r>
              <a:rPr lang="en-US" dirty="0" smtClean="0"/>
              <a:t> se </a:t>
            </a:r>
            <a:r>
              <a:rPr lang="en-US" dirty="0" err="1" smtClean="0"/>
              <a:t>utilizan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graficos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se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: 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85315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30619" y="1176635"/>
            <a:ext cx="9744776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31" y="1949355"/>
            <a:ext cx="10171221" cy="39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4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87180" y="1286221"/>
            <a:ext cx="9744776" cy="39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sz="20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87180" y="1640085"/>
            <a:ext cx="81558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2000" b="1" dirty="0">
                <a:solidFill>
                  <a:schemeClr val="accent5"/>
                </a:solidFill>
                <a:latin typeface="Arial-BoldMT"/>
              </a:rPr>
              <a:t>Nivel o stock</a:t>
            </a:r>
          </a:p>
          <a:p>
            <a:pPr algn="just"/>
            <a:r>
              <a:rPr lang="es-BO" sz="2000" dirty="0">
                <a:latin typeface="ArialMT"/>
              </a:rPr>
              <a:t>Un nivel es un símbolo genérico para cualquier cosa que acumula o drena. </a:t>
            </a:r>
            <a:r>
              <a:rPr lang="es-BO" sz="2000" dirty="0" smtClean="0">
                <a:latin typeface="ArialMT"/>
              </a:rPr>
              <a:t>Los niveles son aquellos </a:t>
            </a:r>
            <a:r>
              <a:rPr lang="es-BO" sz="2000" dirty="0">
                <a:latin typeface="ArialMT"/>
              </a:rPr>
              <a:t>elementos que describen en cada instante la situación </a:t>
            </a:r>
            <a:r>
              <a:rPr lang="es-BO" sz="2000" dirty="0" smtClean="0">
                <a:latin typeface="ArialMT"/>
              </a:rPr>
              <a:t>del modelo</a:t>
            </a:r>
            <a:r>
              <a:rPr lang="es-BO" sz="2000" dirty="0">
                <a:latin typeface="ArialMT"/>
              </a:rPr>
              <a:t>, presentan </a:t>
            </a:r>
            <a:r>
              <a:rPr lang="es-BO" sz="2000" dirty="0" smtClean="0">
                <a:latin typeface="ArialMT"/>
              </a:rPr>
              <a:t>una cierta </a:t>
            </a:r>
            <a:r>
              <a:rPr lang="es-BO" sz="2000" dirty="0">
                <a:latin typeface="ArialMT"/>
              </a:rPr>
              <a:t>estabilidad en el tiempo y varían solo en </a:t>
            </a:r>
            <a:r>
              <a:rPr lang="es-BO" sz="2000" dirty="0" smtClean="0">
                <a:latin typeface="ArialMT"/>
              </a:rPr>
              <a:t>función de </a:t>
            </a:r>
            <a:r>
              <a:rPr lang="es-BO" sz="2000" dirty="0">
                <a:latin typeface="ArialMT"/>
              </a:rPr>
              <a:t>otros elementos denominados flujos. Los niveles se representan por </a:t>
            </a:r>
            <a:r>
              <a:rPr lang="es-BO" sz="2000" dirty="0" smtClean="0">
                <a:latin typeface="ArialMT"/>
              </a:rPr>
              <a:t>un rectángulo. Dependiendo el programa que utilicemos para simular, el nombre puede estar dentro del rectángulo o fuera.</a:t>
            </a:r>
            <a:endParaRPr lang="es-BO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858" t="9159" r="5565" b="3756"/>
          <a:stretch/>
        </p:blipFill>
        <p:spPr>
          <a:xfrm>
            <a:off x="9315230" y="2345409"/>
            <a:ext cx="1593130" cy="90026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388176" y="4065569"/>
            <a:ext cx="68485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BO" sz="2000" b="1" dirty="0">
                <a:solidFill>
                  <a:schemeClr val="accent5"/>
                </a:solidFill>
                <a:latin typeface="Arial-BoldMT"/>
              </a:rPr>
              <a:t>Flujo</a:t>
            </a:r>
          </a:p>
          <a:p>
            <a:pPr algn="just"/>
            <a:r>
              <a:rPr lang="es-BO" sz="2000" dirty="0">
                <a:latin typeface="ArialMT"/>
              </a:rPr>
              <a:t>Un flujo es la tasa de cambio de un nivel. Los flujos son elementos que </a:t>
            </a:r>
            <a:r>
              <a:rPr lang="es-BO" sz="2000" dirty="0" smtClean="0">
                <a:latin typeface="ArialMT"/>
              </a:rPr>
              <a:t>pueden definirse como funciones </a:t>
            </a:r>
            <a:r>
              <a:rPr lang="es-BO" sz="2000" dirty="0">
                <a:latin typeface="ArialMT"/>
              </a:rPr>
              <a:t>temporales. Puede decirse que recogen las </a:t>
            </a:r>
            <a:r>
              <a:rPr lang="es-BO" sz="2000" dirty="0" smtClean="0">
                <a:latin typeface="ArialMT"/>
              </a:rPr>
              <a:t>acciones resultantes </a:t>
            </a:r>
            <a:r>
              <a:rPr lang="es-BO" sz="2000" dirty="0">
                <a:latin typeface="ArialMT"/>
              </a:rPr>
              <a:t>de las decisiones tomadas en el sistema, determinando </a:t>
            </a:r>
            <a:r>
              <a:rPr lang="es-BO" sz="2000" dirty="0" smtClean="0">
                <a:latin typeface="ArialMT"/>
              </a:rPr>
              <a:t>las variaciones </a:t>
            </a:r>
            <a:r>
              <a:rPr lang="es-BO" sz="2000" dirty="0">
                <a:latin typeface="ArialMT"/>
              </a:rPr>
              <a:t>de los niveles. Las nubes en el diagrama de flujos son niveles </a:t>
            </a:r>
            <a:r>
              <a:rPr lang="es-BO" sz="2000" dirty="0" smtClean="0">
                <a:latin typeface="ArialMT"/>
              </a:rPr>
              <a:t>de contenido </a:t>
            </a:r>
            <a:r>
              <a:rPr lang="es-BO" sz="2000" dirty="0">
                <a:latin typeface="ArialMT"/>
              </a:rPr>
              <a:t>inagotable.</a:t>
            </a:r>
            <a:endParaRPr lang="es-BO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96" y="4689053"/>
            <a:ext cx="2803786" cy="9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2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101320" y="1567847"/>
            <a:ext cx="9744776" cy="367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BO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5.1. Diagrama flujo-nivel (DS o FORRESTER)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5565" y="501312"/>
            <a:ext cx="88468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BO" sz="3400" dirty="0"/>
              <a:t>MODELOS DE DINÁMICA DE SISTEMAS </a:t>
            </a:r>
            <a:r>
              <a:rPr lang="es-BO" sz="3400" dirty="0" smtClean="0"/>
              <a:t>(</a:t>
            </a:r>
            <a:r>
              <a:rPr lang="es-BO" sz="3400" dirty="0"/>
              <a:t>FORMULACION)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101320" y="1935063"/>
            <a:ext cx="73450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BO" sz="2000" b="1" dirty="0" smtClean="0">
                <a:solidFill>
                  <a:schemeClr val="accent5"/>
                </a:solidFill>
                <a:latin typeface="Arial-BoldMT"/>
              </a:rPr>
              <a:t>Conector</a:t>
            </a:r>
          </a:p>
          <a:p>
            <a:pPr algn="just"/>
            <a:r>
              <a:rPr lang="es-BO" sz="2000" dirty="0" smtClean="0">
                <a:latin typeface="ArialMT"/>
              </a:rPr>
              <a:t>Un conector es una flecha que permite el paso de información o de magnitudes</a:t>
            </a:r>
            <a:r>
              <a:rPr lang="es-BO" sz="2000" dirty="0">
                <a:latin typeface="ArialMT"/>
              </a:rPr>
              <a:t> </a:t>
            </a:r>
            <a:r>
              <a:rPr lang="es-BO" sz="2000" dirty="0" smtClean="0">
                <a:latin typeface="ArialMT"/>
              </a:rPr>
              <a:t>físicas entre convertidores y convertidores, niveles y convertidores, niveles y flujos, y convertidores y flujos. Los conectores independientemente que sean de </a:t>
            </a:r>
            <a:r>
              <a:rPr lang="es-BO" sz="2000" dirty="0" err="1" smtClean="0">
                <a:latin typeface="ArialMT"/>
              </a:rPr>
              <a:t>informacion</a:t>
            </a:r>
            <a:r>
              <a:rPr lang="es-BO" sz="2000" dirty="0" smtClean="0">
                <a:latin typeface="ArialMT"/>
              </a:rPr>
              <a:t> o de material se utiliza una línea directa.</a:t>
            </a:r>
            <a:endParaRPr lang="es-BO" sz="2000" dirty="0"/>
          </a:p>
        </p:txBody>
      </p:sp>
      <p:sp>
        <p:nvSpPr>
          <p:cNvPr id="3" name="Rectángulo 2"/>
          <p:cNvSpPr/>
          <p:nvPr/>
        </p:nvSpPr>
        <p:spPr>
          <a:xfrm>
            <a:off x="3200912" y="3874055"/>
            <a:ext cx="79515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BO" sz="2000" b="1" dirty="0">
                <a:solidFill>
                  <a:schemeClr val="accent5"/>
                </a:solidFill>
                <a:latin typeface="Arial-BoldMT"/>
              </a:rPr>
              <a:t>Convertidor</a:t>
            </a:r>
          </a:p>
          <a:p>
            <a:pPr algn="just"/>
            <a:r>
              <a:rPr lang="es-BO" sz="2000" dirty="0">
                <a:latin typeface="ArialMT"/>
              </a:rPr>
              <a:t>Un convertidor se usa para tomar datos de entrada y manipular o </a:t>
            </a:r>
            <a:r>
              <a:rPr lang="es-BO" sz="2000" dirty="0" smtClean="0">
                <a:latin typeface="ArialMT"/>
              </a:rPr>
              <a:t>convertir esa entrada </a:t>
            </a:r>
            <a:r>
              <a:rPr lang="es-BO" sz="2000" dirty="0">
                <a:latin typeface="ArialMT"/>
              </a:rPr>
              <a:t>en alguna señal de salida. Estos convertidores son </a:t>
            </a:r>
            <a:r>
              <a:rPr lang="es-BO" sz="2000" dirty="0" smtClean="0">
                <a:latin typeface="ArialMT"/>
              </a:rPr>
              <a:t>variables auxiliares y </a:t>
            </a:r>
            <a:r>
              <a:rPr lang="es-BO" sz="2000" dirty="0">
                <a:latin typeface="ArialMT"/>
              </a:rPr>
              <a:t>constantes o parámetros, y permiten una visualización mejor de los </a:t>
            </a:r>
            <a:r>
              <a:rPr lang="es-BO" sz="2000" dirty="0" smtClean="0">
                <a:latin typeface="ArialMT"/>
              </a:rPr>
              <a:t>aspectos que </a:t>
            </a:r>
            <a:r>
              <a:rPr lang="es-BO" sz="2000" dirty="0">
                <a:latin typeface="ArialMT"/>
              </a:rPr>
              <a:t>condicionan el comportamiento de los flujos. Puede utilizarse un círculo </a:t>
            </a:r>
            <a:r>
              <a:rPr lang="es-BO" sz="2000" dirty="0" smtClean="0">
                <a:latin typeface="ArialMT"/>
              </a:rPr>
              <a:t>o solo </a:t>
            </a:r>
            <a:r>
              <a:rPr lang="es-BO" sz="2000" dirty="0">
                <a:latin typeface="ArialMT"/>
              </a:rPr>
              <a:t>escribir el nombre de la variable</a:t>
            </a:r>
            <a:r>
              <a:rPr lang="es-BO" sz="2000" dirty="0" smtClean="0">
                <a:latin typeface="ArialMT"/>
              </a:rPr>
              <a:t>. Este llega a ser cualquier tipo de variable; auxiliar, constante, parámetro, retardo; se lo utilizara de esta forma.</a:t>
            </a:r>
            <a:endParaRPr lang="es-BO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495" y="2706620"/>
            <a:ext cx="2583925" cy="4201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8329" t="7128" b="-1"/>
          <a:stretch/>
        </p:blipFill>
        <p:spPr>
          <a:xfrm>
            <a:off x="1904214" y="4435310"/>
            <a:ext cx="975673" cy="10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1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2062</TotalTime>
  <Words>3136</Words>
  <Application>Microsoft Office PowerPoint</Application>
  <PresentationFormat>Panorámica</PresentationFormat>
  <Paragraphs>193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0" baseType="lpstr">
      <vt:lpstr>Arial</vt:lpstr>
      <vt:lpstr>Arial-BoldMT</vt:lpstr>
      <vt:lpstr>ArialMT</vt:lpstr>
      <vt:lpstr>Calibri</vt:lpstr>
      <vt:lpstr>MS Shell Dlg 2</vt:lpstr>
      <vt:lpstr>Times New Roman</vt:lpstr>
      <vt:lpstr>Wingdings</vt:lpstr>
      <vt:lpstr>Wingdings 3</vt:lpstr>
      <vt:lpstr>Madison</vt:lpstr>
      <vt:lpstr>DINAMICA DE SISTEMAS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tania valero</dc:creator>
  <cp:lastModifiedBy>tania valero</cp:lastModifiedBy>
  <cp:revision>77</cp:revision>
  <dcterms:created xsi:type="dcterms:W3CDTF">2024-01-12T21:12:40Z</dcterms:created>
  <dcterms:modified xsi:type="dcterms:W3CDTF">2024-01-31T11:07:58Z</dcterms:modified>
</cp:coreProperties>
</file>